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71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5" d="100"/>
          <a:sy n="55" d="100"/>
        </p:scale>
        <p:origin x="636" y="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0709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Hence, I believe our results speak for themselves. </a:t>
            </a:r>
          </a:p>
          <a:p>
            <a:endParaRPr lang="en-US"/>
          </a:p>
          <a:p>
            <a:r>
              <a:rPr lang="en-US"/>
              <a:t>It is an honor for me to lead this agency with some of the most dedicated individuals I know.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6499" y="-219950"/>
            <a:ext cx="7956161" cy="182660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013898" y="253198"/>
            <a:ext cx="19994300" cy="880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4800" spc="-160" dirty="0">
                <a:solidFill>
                  <a:srgbClr val="7C878E"/>
                </a:solidFill>
                <a:latin typeface="Aptos" panose="020B0004020202020204" pitchFamily="34" charset="0"/>
              </a:rPr>
              <a:t>New Construction of Intrada Westside</a:t>
            </a:r>
          </a:p>
          <a:p>
            <a:pPr algn="r">
              <a:lnSpc>
                <a:spcPts val="3200"/>
              </a:lnSpc>
              <a:spcBef>
                <a:spcPts val="600"/>
              </a:spcBef>
            </a:pPr>
            <a:r>
              <a:rPr lang="en-US" i="1" dirty="0">
                <a:solidFill>
                  <a:schemeClr val="accent3"/>
                </a:solidFill>
                <a:latin typeface="Aptos" panose="020B0004020202020204" pitchFamily="34" charset="0"/>
                <a:ea typeface="Helvetica" charset="0"/>
                <a:cs typeface="Helvetica" charset="0"/>
              </a:rPr>
              <a:t>Preventing Displacement, Providing Safe, Healthy, Affordable Housing </a:t>
            </a:r>
          </a:p>
        </p:txBody>
      </p:sp>
      <p:sp>
        <p:nvSpPr>
          <p:cNvPr id="69" name="AutoShape 2">
            <a:extLst>
              <a:ext uri="{FF2B5EF4-FFF2-40B4-BE49-F238E27FC236}">
                <a16:creationId xmlns:a16="http://schemas.microsoft.com/office/drawing/2014/main" id="{DCFAC9C3-19F9-4882-B7A9-DBCB3A8D515C}"/>
              </a:ext>
            </a:extLst>
          </p:cNvPr>
          <p:cNvSpPr/>
          <p:nvPr/>
        </p:nvSpPr>
        <p:spPr>
          <a:xfrm rot="16200000">
            <a:off x="-3272232" y="6502120"/>
            <a:ext cx="7204364" cy="673603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A16D59-8C33-4BE7-97C7-07ED910B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313" y="1826602"/>
            <a:ext cx="12245731" cy="11739630"/>
          </a:xfrm>
        </p:spPr>
        <p:txBody>
          <a:bodyPr numCol="1"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143 one-, two- and three-bedrooms in the Grove Park neighborhood of Atlanta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Addresses the need for safe and stable housing for youth aging out of foster care - 25 units set aside to house homeless youth; ages 18-24 years old.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The development of Intrada alongside the presence of </a:t>
            </a:r>
            <a:r>
              <a:rPr lang="en-US" sz="2400" dirty="0" err="1">
                <a:latin typeface="Aptos" panose="020B0004020202020204" pitchFamily="34" charset="0"/>
              </a:rPr>
              <a:t>Centerwell</a:t>
            </a:r>
            <a:r>
              <a:rPr lang="en-US" sz="2400" dirty="0">
                <a:latin typeface="Aptos" panose="020B0004020202020204" pitchFamily="34" charset="0"/>
              </a:rPr>
              <a:t> Health Center and Bankhead Seafood represents a significant positive transformation for the neighborhood, aligning closely with Mayor Dickens’s vision for neighborhood stabilization and community revitalization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Creates affordability to residents earning between 50 and 80 percent area median income (AMI) 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102235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building’s attractive, modern exterior consists of brick, </a:t>
            </a:r>
            <a:r>
              <a:rPr lang="en-US" sz="24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hardi</a:t>
            </a: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-plank complemented by medal façade and glass store front providing maximum architectural appeal.  The project received the </a:t>
            </a:r>
            <a:r>
              <a:rPr lang="en-US" sz="24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Southface</a:t>
            </a: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Energy Institute’s Earth Craft certification.</a:t>
            </a: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Public Private Partnership: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r>
              <a:rPr lang="en-US" sz="2400" dirty="0" err="1">
                <a:latin typeface="Aptos" panose="020B0004020202020204" pitchFamily="34" charset="0"/>
              </a:rPr>
              <a:t>Vecino</a:t>
            </a:r>
            <a:r>
              <a:rPr lang="en-US" sz="2400" dirty="0">
                <a:latin typeface="Aptos" panose="020B0004020202020204" pitchFamily="34" charset="0"/>
              </a:rPr>
              <a:t> Group – Mission Aligned Affordable Housing Developer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r>
              <a:rPr lang="en-US" sz="2400" dirty="0" err="1">
                <a:latin typeface="Aptos" panose="020B0004020202020204" pitchFamily="34" charset="0"/>
              </a:rPr>
              <a:t>Briarhouse</a:t>
            </a:r>
            <a:r>
              <a:rPr lang="en-US" sz="2400" dirty="0">
                <a:latin typeface="Aptos" panose="020B0004020202020204" pitchFamily="34" charset="0"/>
              </a:rPr>
              <a:t> Holdings (Clifford “TI” Harris) – Development Partner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Invest Atlanta and GA Department of Community Affairs – Public Funders – Gap Financing and low interest debt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Partners for Home – Grant and supportive services for PSH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Atlanta Housing – Safe Haven Vouchers for supportive housing units 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Bank of America – Provider of construction loan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Raymond James – Federal &amp; State Low Income Housing Tax Credits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r>
              <a:rPr lang="en-US" sz="2400" dirty="0">
                <a:latin typeface="Aptos" panose="020B0004020202020204" pitchFamily="34" charset="0"/>
              </a:rPr>
              <a:t>Fannie Mae – Berkadia – Permanent Loan</a:t>
            </a: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endParaRPr lang="en-US" sz="2400" dirty="0">
              <a:latin typeface="Aptos" panose="020B00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endParaRPr lang="en-US" sz="2800" dirty="0">
              <a:latin typeface="Aptos" panose="020B00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1200"/>
              </a:spcAft>
              <a:tabLst>
                <a:tab pos="10223500" algn="l"/>
              </a:tabLst>
            </a:pPr>
            <a:endParaRPr lang="en-US" sz="2800" dirty="0">
              <a:latin typeface="Aptos" panose="020B0004020202020204" pitchFamily="34" charset="0"/>
            </a:endParaRPr>
          </a:p>
          <a:p>
            <a:pPr>
              <a:tabLst>
                <a:tab pos="10223500" algn="l"/>
              </a:tabLst>
            </a:pPr>
            <a:endParaRPr lang="en-US" sz="66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B44705-2E44-1A45-988B-F7DB9239A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ABEF62-375D-7CA9-AC66-3651F089F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F76BD3D-4C6D-97DF-CD30-225297412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A side view of a store&#10;&#10;Description automatically generated">
            <a:extLst>
              <a:ext uri="{FF2B5EF4-FFF2-40B4-BE49-F238E27FC236}">
                <a16:creationId xmlns:a16="http://schemas.microsoft.com/office/drawing/2014/main" id="{7ED1B9EE-4A9D-1A78-15B1-FAA4E93DA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977" y="1440341"/>
            <a:ext cx="5796730" cy="359279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CC730E-04A3-20B9-4A39-66EA2E987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2143" y="3940757"/>
            <a:ext cx="5796729" cy="359279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42C225-81C8-EB15-7D84-80DC4AE19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13991977" y="7227016"/>
            <a:ext cx="6168784" cy="4112522"/>
          </a:xfrm>
          <a:prstGeom prst="rect">
            <a:avLst/>
          </a:prstGeom>
          <a:ln w="31750">
            <a:solidFill>
              <a:sysClr val="windowText" lastClr="000000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269D3B3-49BB-3EF5-AC0C-167298C5795F}"/>
              </a:ext>
            </a:extLst>
          </p:cNvPr>
          <p:cNvGrpSpPr/>
          <p:nvPr/>
        </p:nvGrpSpPr>
        <p:grpSpPr>
          <a:xfrm>
            <a:off x="20700507" y="7797284"/>
            <a:ext cx="3438112" cy="5766316"/>
            <a:chOff x="0" y="0"/>
            <a:chExt cx="6236162" cy="10848686"/>
          </a:xfrm>
        </p:grpSpPr>
        <p:pic>
          <p:nvPicPr>
            <p:cNvPr id="18" name="Picture 17" descr="A room with white walls and shelves&#10;&#10;Description automatically generated">
              <a:extLst>
                <a:ext uri="{FF2B5EF4-FFF2-40B4-BE49-F238E27FC236}">
                  <a16:creationId xmlns:a16="http://schemas.microsoft.com/office/drawing/2014/main" id="{D59DC7DB-53CB-3385-D861-750AB529A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91535" cy="3117850"/>
            </a:xfrm>
            <a:prstGeom prst="rect">
              <a:avLst/>
            </a:prstGeom>
            <a:noFill/>
            <a:ln w="31750">
              <a:solidFill>
                <a:sysClr val="windowText" lastClr="000000"/>
              </a:solidFill>
            </a:ln>
          </p:spPr>
        </p:pic>
        <p:pic>
          <p:nvPicPr>
            <p:cNvPr id="19" name="Picture 18" descr="A room with a bench and art on the wall&#10;&#10;Description automatically generated">
              <a:extLst>
                <a:ext uri="{FF2B5EF4-FFF2-40B4-BE49-F238E27FC236}">
                  <a16:creationId xmlns:a16="http://schemas.microsoft.com/office/drawing/2014/main" id="{537F55EA-EED7-3BB9-FAA4-4013A4811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6364"/>
              <a:ext cx="3314700" cy="3003550"/>
            </a:xfrm>
            <a:prstGeom prst="rect">
              <a:avLst/>
            </a:prstGeom>
            <a:noFill/>
            <a:ln w="31750">
              <a:solidFill>
                <a:sysClr val="windowText" lastClr="000000"/>
              </a:solidFill>
            </a:ln>
          </p:spPr>
        </p:pic>
        <p:pic>
          <p:nvPicPr>
            <p:cNvPr id="20" name="Picture 19" descr="A room with a coffee table and chairs&#10;&#10;Description automatically generated">
              <a:extLst>
                <a:ext uri="{FF2B5EF4-FFF2-40B4-BE49-F238E27FC236}">
                  <a16:creationId xmlns:a16="http://schemas.microsoft.com/office/drawing/2014/main" id="{A2E1ECEA-64A2-2D1D-C7CC-6E73B4A21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691" y="2101932"/>
              <a:ext cx="3368040" cy="3095625"/>
            </a:xfrm>
            <a:prstGeom prst="rect">
              <a:avLst/>
            </a:prstGeom>
            <a:noFill/>
            <a:ln w="31750">
              <a:solidFill>
                <a:sysClr val="windowText" lastClr="000000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DC11EF-19E3-8FC6-EA90-CE1FB351B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582" y="6293922"/>
              <a:ext cx="3243580" cy="2987040"/>
            </a:xfrm>
            <a:prstGeom prst="rect">
              <a:avLst/>
            </a:prstGeom>
            <a:noFill/>
            <a:ln w="31750">
              <a:solidFill>
                <a:sysClr val="windowText" lastClr="000000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DE58D8-1AE9-28E7-D8E7-A8A442898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09" y="7730836"/>
              <a:ext cx="3404235" cy="3117850"/>
            </a:xfrm>
            <a:prstGeom prst="rect">
              <a:avLst/>
            </a:prstGeom>
            <a:noFill/>
            <a:ln w="31750">
              <a:solidFill>
                <a:sysClr val="windowText" lastClr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35184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Invest Atlanta Palette">
      <a:dk1>
        <a:sysClr val="windowText" lastClr="000000"/>
      </a:dk1>
      <a:lt1>
        <a:sysClr val="window" lastClr="FFFFFF"/>
      </a:lt1>
      <a:dk2>
        <a:srgbClr val="7C878E"/>
      </a:dk2>
      <a:lt2>
        <a:srgbClr val="E1E1E1"/>
      </a:lt2>
      <a:accent1>
        <a:srgbClr val="009DDC"/>
      </a:accent1>
      <a:accent2>
        <a:srgbClr val="0070AF"/>
      </a:accent2>
      <a:accent3>
        <a:srgbClr val="002D56"/>
      </a:accent3>
      <a:accent4>
        <a:srgbClr val="C8DF8E"/>
      </a:accent4>
      <a:accent5>
        <a:srgbClr val="5E9732"/>
      </a:accent5>
      <a:accent6>
        <a:srgbClr val="000000"/>
      </a:accent6>
      <a:hlink>
        <a:srgbClr val="0645AD"/>
      </a:hlink>
      <a:folHlink>
        <a:srgbClr val="0B0080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2995C4B58D748B5C9A49CC1D531DD" ma:contentTypeVersion="13" ma:contentTypeDescription="Create a new document." ma:contentTypeScope="" ma:versionID="776433969258d324ee46894a80c9955a">
  <xsd:schema xmlns:xsd="http://www.w3.org/2001/XMLSchema" xmlns:xs="http://www.w3.org/2001/XMLSchema" xmlns:p="http://schemas.microsoft.com/office/2006/metadata/properties" xmlns:ns3="c9bd955d-888d-4938-9ef2-07916fb268f8" xmlns:ns4="e069a53d-ac41-4ae2-9df0-5530d0dce2bd" targetNamespace="http://schemas.microsoft.com/office/2006/metadata/properties" ma:root="true" ma:fieldsID="de32b920d0ebd1a26ee5cc3e0d258763" ns3:_="" ns4:_="">
    <xsd:import namespace="c9bd955d-888d-4938-9ef2-07916fb268f8"/>
    <xsd:import namespace="e069a53d-ac41-4ae2-9df0-5530d0dce2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d955d-888d-4938-9ef2-07916fb268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9a53d-ac41-4ae2-9df0-5530d0dce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CD1A3-3737-4583-93AB-C0370C6C0D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0C975E-8F4B-4656-92C2-5A79A0A130A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578CE8-3524-4DB3-9CCD-1AC4BBCF3ADF}">
  <ds:schemaRefs>
    <ds:schemaRef ds:uri="c9bd955d-888d-4938-9ef2-07916fb268f8"/>
    <ds:schemaRef ds:uri="e069a53d-ac41-4ae2-9df0-5530d0dce2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262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Helvetica Neue</vt:lpstr>
      <vt:lpstr>Helvetica Neue Medium</vt:lpstr>
      <vt:lpstr>Wingdings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Entrepreneurship Initiative</dc:title>
  <dc:creator>Dr. Eloisa Klementich</dc:creator>
  <cp:lastModifiedBy>Vickey Roberts</cp:lastModifiedBy>
  <cp:revision>55</cp:revision>
  <dcterms:modified xsi:type="dcterms:W3CDTF">2024-03-02T02:59:55Z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0x01010049E2995C4B58D748B5C9A49CC1D531DD</vt:lpwstr>
  </property>
</Properties>
</file>