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8" r:id="rId6"/>
    <p:sldId id="310" r:id="rId7"/>
    <p:sldId id="314" r:id="rId8"/>
    <p:sldId id="315" r:id="rId9"/>
    <p:sldId id="3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3725" autoAdjust="0"/>
  </p:normalViewPr>
  <p:slideViewPr>
    <p:cSldViewPr snapToGrid="0">
      <p:cViewPr varScale="1">
        <p:scale>
          <a:sx n="73" d="100"/>
          <a:sy n="73" d="100"/>
        </p:scale>
        <p:origin x="1008" y="60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8EB1-FF96-47AA-9A30-F1BFF2FFD1F7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75FB2-D12E-4669-8522-D3E2C7E6DC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A361-7934-4769-9B16-8A939698742C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8E0B9-48E4-499D-93B2-B07D00395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anchor="b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2024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 anchorCtr="0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Platform 3750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Platform 3750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0103" r="-1" b="303"/>
          <a:stretch/>
        </p:blipFill>
        <p:spPr>
          <a:xfrm>
            <a:off x="458724" y="290118"/>
            <a:ext cx="11274552" cy="563009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965" y="4790493"/>
            <a:ext cx="6224560" cy="2054388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PLATFORM 3750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B8972-DB20-1918-3BAD-3014CDAACF16}"/>
              </a:ext>
            </a:extLst>
          </p:cNvPr>
          <p:cNvSpPr txBox="1"/>
          <p:nvPr/>
        </p:nvSpPr>
        <p:spPr>
          <a:xfrm>
            <a:off x="6096000" y="6056308"/>
            <a:ext cx="38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2024 Award for Multifamily Excellence HFA of Miami-Dade County</a:t>
            </a:r>
          </a:p>
        </p:txBody>
      </p:sp>
      <p:pic>
        <p:nvPicPr>
          <p:cNvPr id="7" name="Picture 6" descr="A logo for a housing authority&#10;&#10;Description automatically generated">
            <a:extLst>
              <a:ext uri="{FF2B5EF4-FFF2-40B4-BE49-F238E27FC236}">
                <a16:creationId xmlns:a16="http://schemas.microsoft.com/office/drawing/2014/main" id="{2FEA1E82-5A16-FDB9-26D9-C375B40158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439" b="24402"/>
          <a:stretch/>
        </p:blipFill>
        <p:spPr>
          <a:xfrm>
            <a:off x="10221637" y="6056308"/>
            <a:ext cx="1511639" cy="6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/>
          <a:lstStyle/>
          <a:p>
            <a:r>
              <a:rPr lang="en-US" dirty="0"/>
              <a:t>Community Benefits</a:t>
            </a:r>
          </a:p>
        </p:txBody>
      </p:sp>
      <p:pic>
        <p:nvPicPr>
          <p:cNvPr id="149" name="Picture Placeholder 148">
            <a:extLst>
              <a:ext uri="{FF2B5EF4-FFF2-40B4-BE49-F238E27FC236}">
                <a16:creationId xmlns:a16="http://schemas.microsoft.com/office/drawing/2014/main" id="{52410740-BA13-42EC-B6E7-A19713EDE7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000" r="25000"/>
          <a:stretch/>
        </p:blipFill>
        <p:spPr>
          <a:xfrm>
            <a:off x="0" y="0"/>
            <a:ext cx="6096000" cy="685800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797477"/>
            <a:ext cx="4693920" cy="3383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latin typeface="Bodoni MT" panose="02070603080606020203" pitchFamily="18" charset="0"/>
              </a:rPr>
              <a:t>20,000 square feet of new retail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Bodoni MT" panose="02070603080606020203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475560-1314-4F6F-B967-DD1987F8FD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855867"/>
            <a:ext cx="3931920" cy="338328"/>
          </a:xfrm>
        </p:spPr>
        <p:txBody>
          <a:bodyPr>
            <a:noAutofit/>
          </a:bodyPr>
          <a:lstStyle/>
          <a:p>
            <a:r>
              <a:rPr lang="en-US" dirty="0"/>
              <a:t>Food desert hydrated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BD5053-EA58-46CE-BE67-4A2A342417F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79920" y="3123680"/>
            <a:ext cx="4572000" cy="5303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Aldi grocery store and Starbucks</a:t>
            </a:r>
          </a:p>
        </p:txBody>
      </p:sp>
      <p:sp>
        <p:nvSpPr>
          <p:cNvPr id="91" name="Text Placeholder 90">
            <a:extLst>
              <a:ext uri="{FF2B5EF4-FFF2-40B4-BE49-F238E27FC236}">
                <a16:creationId xmlns:a16="http://schemas.microsoft.com/office/drawing/2014/main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603356"/>
            <a:ext cx="3931920" cy="338328"/>
          </a:xfrm>
        </p:spPr>
        <p:txBody>
          <a:bodyPr>
            <a:noAutofit/>
          </a:bodyPr>
          <a:lstStyle/>
          <a:p>
            <a:r>
              <a:rPr lang="en-US" dirty="0"/>
              <a:t>Provision of Jobs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37264B0B-A362-43C1-9CC2-2F040CDC16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18960" y="3870711"/>
            <a:ext cx="4315097" cy="8223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250 during construction and 57 permanent new jobs in the retail and building/apartment management operations</a:t>
            </a:r>
            <a:endParaRPr lang="en-US" sz="1200" dirty="0"/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522C2EA6-F6FB-495B-BFC3-7FF9B48BD7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5136923"/>
            <a:ext cx="4206949" cy="338328"/>
          </a:xfrm>
        </p:spPr>
        <p:txBody>
          <a:bodyPr>
            <a:noAutofit/>
          </a:bodyPr>
          <a:lstStyle/>
          <a:p>
            <a:r>
              <a:rPr lang="en-US" dirty="0"/>
              <a:t>Integration with Metrorail, Metrobus and the M-Path.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2D351F77-E140-4DAA-A784-D408B3585E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979920" y="5461591"/>
            <a:ext cx="4572000" cy="78797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Providing housing at a Metrorail station means that local employers will have employees who can easily access their jobs</a:t>
            </a:r>
            <a:endParaRPr lang="en-US" sz="1200" dirty="0"/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2E431F58-579E-4114-AE23-07948460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9EE3A-3465-87E7-774E-5757C985F3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79920" y="2180867"/>
            <a:ext cx="4097383" cy="5303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create approximately </a:t>
            </a:r>
            <a:r>
              <a:rPr lang="en-US" sz="16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new full-time jobs and serve the community-at-large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Interior</a:t>
            </a:r>
          </a:p>
        </p:txBody>
      </p:sp>
      <p:pic>
        <p:nvPicPr>
          <p:cNvPr id="13" name="Picture 12" descr="A kitchen with a bar and stools&#10;&#10;Description automatically generated">
            <a:extLst>
              <a:ext uri="{FF2B5EF4-FFF2-40B4-BE49-F238E27FC236}">
                <a16:creationId xmlns:a16="http://schemas.microsoft.com/office/drawing/2014/main" id="{399900F0-AFF2-2BB4-88E5-4E46F4CAF1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51" b="-2"/>
          <a:stretch/>
        </p:blipFill>
        <p:spPr>
          <a:xfrm>
            <a:off x="458724" y="390524"/>
            <a:ext cx="5511002" cy="4114800"/>
          </a:xfrm>
          <a:prstGeom prst="rect">
            <a:avLst/>
          </a:prstGeom>
          <a:noFill/>
        </p:spPr>
      </p:pic>
      <p:pic>
        <p:nvPicPr>
          <p:cNvPr id="11" name="Picture Placeholder 10" descr="A room with a bed and kitchen&#10;&#10;Description automatically generated">
            <a:extLst>
              <a:ext uri="{FF2B5EF4-FFF2-40B4-BE49-F238E27FC236}">
                <a16:creationId xmlns:a16="http://schemas.microsoft.com/office/drawing/2014/main" id="{F2C8E48D-D090-0190-F081-11F4312ECB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3765" r="6160" b="2"/>
          <a:stretch/>
        </p:blipFill>
        <p:spPr>
          <a:xfrm>
            <a:off x="6222274" y="390524"/>
            <a:ext cx="5511002" cy="41148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Quartz or granite countertops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Full-size washer/dryers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European-style cabinetry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8B6D9-B727-44AB-9039-91773DFE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952661-D636-4FDB-9C08-C984DD22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43E77-83FF-4D98-9F98-E567BE6C7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44348"/>
      </p:ext>
    </p:extLst>
  </p:cSld>
  <p:clrMapOvr>
    <a:masterClrMapping/>
  </p:clrMapOvr>
  <p:transition spd="slow" advClick="0" advTm="300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0BFFC-A034-A5D9-5078-21D4F3CE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8A9A-2F8B-50F2-9661-3E0A70A1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Interior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F241B5-A975-1C73-53C0-686E92574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1" r="5331"/>
          <a:stretch/>
        </p:blipFill>
        <p:spPr>
          <a:xfrm>
            <a:off x="458724" y="390524"/>
            <a:ext cx="5511002" cy="4114800"/>
          </a:xfrm>
          <a:prstGeom prst="rect">
            <a:avLst/>
          </a:prstGeo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1C8D242-C9BB-9A9F-C2EE-E33A525A9D8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44" r="5344"/>
          <a:stretch/>
        </p:blipFill>
        <p:spPr>
          <a:xfrm>
            <a:off x="6222274" y="390524"/>
            <a:ext cx="5511002" cy="41148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B4852-37C4-B24D-8ABF-9B4E0D1576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fob entry systems and intrusion alarms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energy-efficient appliance package including dishwasher and microwave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Wood-plank flooring in the living areas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4DA5D-1251-F584-45D9-4D12528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7BA83-A560-5375-8299-2C709467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F5DF7-A31D-65F8-8AED-677F1FEB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28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Char"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59946-06A6-A652-D984-064E0AAD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8ED7-79CA-897B-0F98-7A45164F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Community Areas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2556538-527A-5DDD-315C-54A2D2F3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56" r="5356"/>
          <a:stretch/>
        </p:blipFill>
        <p:spPr>
          <a:xfrm>
            <a:off x="458724" y="390524"/>
            <a:ext cx="5511002" cy="4114800"/>
          </a:xfrm>
          <a:prstGeom prst="rect">
            <a:avLst/>
          </a:prstGeom>
          <a:noFill/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C56374F-0B14-4AE8-B43B-4FFBD87BC70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5301" r="5301"/>
          <a:stretch/>
        </p:blipFill>
        <p:spPr>
          <a:xfrm>
            <a:off x="6222274" y="390524"/>
            <a:ext cx="5511002" cy="411480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68026-5033-BC6C-BF42-A1DA64D5F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3377" y="4689888"/>
            <a:ext cx="5029200" cy="16664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 equipped fitness center with virtual fitness classes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Rooftop pool and Clubroom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center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n-site 24-hour management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D2D52-95BE-8E8C-51A5-3835FC18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4297F-A5D9-4A33-3B36-E730C91F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Platform 3750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0321-01A6-2EB4-66B7-DE2D5D39A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73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Char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31B9B-6D90-5B20-45CA-50422FA22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E8059-5D79-97AA-1086-B5ED8A31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Platform 3750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10DE5-6C50-E3E5-D52A-BD3A6E58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 descr="A swimming pool in a building&#10;&#10;Description automatically generated">
            <a:extLst>
              <a:ext uri="{FF2B5EF4-FFF2-40B4-BE49-F238E27FC236}">
                <a16:creationId xmlns:a16="http://schemas.microsoft.com/office/drawing/2014/main" id="{A81499E3-36A5-111D-B6AB-52E800063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7" y="559376"/>
            <a:ext cx="6100645" cy="3431613"/>
          </a:xfrm>
          <a:prstGeom prst="rect">
            <a:avLst/>
          </a:prstGeom>
        </p:spPr>
      </p:pic>
      <p:pic>
        <p:nvPicPr>
          <p:cNvPr id="8" name="Picture 7" descr="A building with many windows&#10;&#10;Description automatically generated">
            <a:extLst>
              <a:ext uri="{FF2B5EF4-FFF2-40B4-BE49-F238E27FC236}">
                <a16:creationId xmlns:a16="http://schemas.microsoft.com/office/drawing/2014/main" id="{D7A22DF6-10F2-6543-B6EF-18422941B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35" y="3060627"/>
            <a:ext cx="5589742" cy="3144230"/>
          </a:xfrm>
          <a:prstGeom prst="rect">
            <a:avLst/>
          </a:prstGeom>
        </p:spPr>
      </p:pic>
      <p:pic>
        <p:nvPicPr>
          <p:cNvPr id="10" name="Picture 9" descr="A large white building with many windows&#10;&#10;Description automatically generated">
            <a:extLst>
              <a:ext uri="{FF2B5EF4-FFF2-40B4-BE49-F238E27FC236}">
                <a16:creationId xmlns:a16="http://schemas.microsoft.com/office/drawing/2014/main" id="{A673A6FD-A03C-2259-2B4E-D6F58B9EF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21" y="315185"/>
            <a:ext cx="4438758" cy="2496801"/>
          </a:xfrm>
          <a:prstGeom prst="rect">
            <a:avLst/>
          </a:prstGeom>
        </p:spPr>
      </p:pic>
      <p:pic>
        <p:nvPicPr>
          <p:cNvPr id="12" name="Picture 11" descr="A street intersection with cars and buildings&#10;&#10;Description automatically generated">
            <a:extLst>
              <a:ext uri="{FF2B5EF4-FFF2-40B4-BE49-F238E27FC236}">
                <a16:creationId xmlns:a16="http://schemas.microsoft.com/office/drawing/2014/main" id="{6545834D-D214-18B6-B2CF-FB8E70CC6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783" y="3750961"/>
            <a:ext cx="4390861" cy="24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61334"/>
      </p:ext>
    </p:extLst>
  </p:cSld>
  <p:clrMapOvr>
    <a:masterClrMapping/>
  </p:clrMapOvr>
  <p:transition spd="slow" advClick="0" advTm="3000">
    <p:push/>
  </p:transition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Pitch Deck_tm66722518_Win32_JB_SL_v3" id="{5E663E60-9241-454F-9D79-FA28B6B8E2E6}" vid="{C89703AC-DCB6-4757-83A4-6B2EB7B7F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Props1.xml><?xml version="1.0" encoding="utf-8"?>
<ds:datastoreItem xmlns:ds="http://schemas.openxmlformats.org/officeDocument/2006/customXml" ds:itemID="{B935DE4F-C654-46B5-9D7A-C349B80D2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{8BA0A902-0DFA-44FB-89F1-C1C45CDF187E}tf66722518_win32</Template>
  <TotalTime>45</TotalTime>
  <Words>159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Source Sans Pro Light</vt:lpstr>
      <vt:lpstr>Symbol</vt:lpstr>
      <vt:lpstr>Times New Roman</vt:lpstr>
      <vt:lpstr>Custom</vt:lpstr>
      <vt:lpstr>PLATFORM 3750</vt:lpstr>
      <vt:lpstr>Community Benefits</vt:lpstr>
      <vt:lpstr>Interior</vt:lpstr>
      <vt:lpstr>Interior</vt:lpstr>
      <vt:lpstr>Community Areas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 3750</dc:title>
  <dc:creator>Webster, Carla (HFA)</dc:creator>
  <cp:lastModifiedBy>Webster, Carla (HFA)</cp:lastModifiedBy>
  <cp:revision>5</cp:revision>
  <dcterms:created xsi:type="dcterms:W3CDTF">2024-02-22T19:37:06Z</dcterms:created>
  <dcterms:modified xsi:type="dcterms:W3CDTF">2024-02-23T16:04:06Z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