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modernComment_DAF_17C39D46.xml" ContentType="application/vnd.ms-powerpoint.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modernComment_DB3_96F6560A.xml" ContentType="application/vnd.ms-powerpoint.comment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omments/modernComment_D9A_D535FB7C.xml" ContentType="application/vnd.ms-powerpoint.comments+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7" r:id="rId5"/>
    <p:sldMasterId id="2147483692" r:id="rId6"/>
    <p:sldMasterId id="2147483720" r:id="rId7"/>
  </p:sldMasterIdLst>
  <p:notesMasterIdLst>
    <p:notesMasterId r:id="rId58"/>
  </p:notesMasterIdLst>
  <p:sldIdLst>
    <p:sldId id="257" r:id="rId8"/>
    <p:sldId id="705" r:id="rId9"/>
    <p:sldId id="722" r:id="rId10"/>
    <p:sldId id="702" r:id="rId11"/>
    <p:sldId id="600" r:id="rId12"/>
    <p:sldId id="581" r:id="rId13"/>
    <p:sldId id="723" r:id="rId14"/>
    <p:sldId id="655" r:id="rId15"/>
    <p:sldId id="585" r:id="rId16"/>
    <p:sldId id="586" r:id="rId17"/>
    <p:sldId id="3491" r:id="rId18"/>
    <p:sldId id="3488" r:id="rId19"/>
    <p:sldId id="3480" r:id="rId20"/>
    <p:sldId id="3503" r:id="rId21"/>
    <p:sldId id="3512" r:id="rId22"/>
    <p:sldId id="3513" r:id="rId23"/>
    <p:sldId id="3507" r:id="rId24"/>
    <p:sldId id="3506" r:id="rId25"/>
    <p:sldId id="3455" r:id="rId26"/>
    <p:sldId id="3456" r:id="rId27"/>
    <p:sldId id="3511" r:id="rId28"/>
    <p:sldId id="3458" r:id="rId29"/>
    <p:sldId id="3508" r:id="rId30"/>
    <p:sldId id="3459" r:id="rId31"/>
    <p:sldId id="3510" r:id="rId32"/>
    <p:sldId id="3496" r:id="rId33"/>
    <p:sldId id="654" r:id="rId34"/>
    <p:sldId id="3462" r:id="rId35"/>
    <p:sldId id="3497" r:id="rId36"/>
    <p:sldId id="3498" r:id="rId37"/>
    <p:sldId id="3499" r:id="rId38"/>
    <p:sldId id="3464" r:id="rId39"/>
    <p:sldId id="3500" r:id="rId40"/>
    <p:sldId id="3465" r:id="rId41"/>
    <p:sldId id="3502" r:id="rId42"/>
    <p:sldId id="3501" r:id="rId43"/>
    <p:sldId id="3467" r:id="rId44"/>
    <p:sldId id="3473" r:id="rId45"/>
    <p:sldId id="3471" r:id="rId46"/>
    <p:sldId id="3504" r:id="rId47"/>
    <p:sldId id="3505" r:id="rId48"/>
    <p:sldId id="3483" r:id="rId49"/>
    <p:sldId id="3482" r:id="rId50"/>
    <p:sldId id="3490" r:id="rId51"/>
    <p:sldId id="3199" r:id="rId52"/>
    <p:sldId id="3378" r:id="rId53"/>
    <p:sldId id="3487" r:id="rId54"/>
    <p:sldId id="634" r:id="rId55"/>
    <p:sldId id="721" r:id="rId56"/>
    <p:sldId id="678" r:id="rId57"/>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8CBA19EC-39E1-4BA3-8A0D-B6C7759938EE}">
          <p14:sldIdLst>
            <p14:sldId id="257"/>
            <p14:sldId id="705"/>
            <p14:sldId id="722"/>
            <p14:sldId id="702"/>
            <p14:sldId id="600"/>
            <p14:sldId id="581"/>
            <p14:sldId id="723"/>
            <p14:sldId id="655"/>
            <p14:sldId id="585"/>
            <p14:sldId id="586"/>
          </p14:sldIdLst>
        </p14:section>
        <p14:section name="What We're Facing" id="{154F4A94-37CA-4DF8-A425-0C45F39D3D2A}">
          <p14:sldIdLst>
            <p14:sldId id="3491"/>
            <p14:sldId id="3488"/>
            <p14:sldId id="3480"/>
            <p14:sldId id="3503"/>
            <p14:sldId id="3512"/>
            <p14:sldId id="3513"/>
            <p14:sldId id="3507"/>
            <p14:sldId id="3506"/>
            <p14:sldId id="3455"/>
            <p14:sldId id="3456"/>
            <p14:sldId id="3511"/>
            <p14:sldId id="3458"/>
            <p14:sldId id="3508"/>
            <p14:sldId id="3459"/>
            <p14:sldId id="3510"/>
            <p14:sldId id="3496"/>
            <p14:sldId id="654"/>
            <p14:sldId id="3462"/>
            <p14:sldId id="3497"/>
            <p14:sldId id="3498"/>
            <p14:sldId id="3499"/>
            <p14:sldId id="3464"/>
            <p14:sldId id="3500"/>
            <p14:sldId id="3465"/>
            <p14:sldId id="3502"/>
            <p14:sldId id="3501"/>
            <p14:sldId id="3467"/>
            <p14:sldId id="3473"/>
            <p14:sldId id="3471"/>
            <p14:sldId id="3504"/>
            <p14:sldId id="3505"/>
            <p14:sldId id="3483"/>
            <p14:sldId id="3482"/>
            <p14:sldId id="3490"/>
            <p14:sldId id="3199"/>
            <p14:sldId id="3378"/>
            <p14:sldId id="3487"/>
            <p14:sldId id="634"/>
            <p14:sldId id="721"/>
            <p14:sldId id="678"/>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9367905-A2B7-7BF5-7632-74641EC1A01C}" name="Catherine Berry" initials="CB" userId="S::CBerry@nahro.org::05598600-3417-4cde-9914-89ce81aa8a2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961E1F"/>
    <a:srgbClr val="EFEFEF"/>
    <a:srgbClr val="D6D6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8C7CBD-84BF-4100-B9C9-27C0EF0021F4}" v="1334" dt="2026-05-05T12:18:46.957"/>
    <p1510:client id="{366A4A11-2776-475D-4253-981FF9670F33}" v="11" dt="2026-05-04T14:14:19.236"/>
    <p1510:client id="{4050FD08-5E45-4C4F-9336-CE481707C7EC}" v="719" dt="2026-05-05T11:29:59.835"/>
    <p1510:client id="{E0EF612A-705A-4C48-B26D-EB8F0119D1A8}" v="7743" dt="2026-05-04T21:45:12.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1879" autoAdjust="0"/>
  </p:normalViewPr>
  <p:slideViewPr>
    <p:cSldViewPr snapToGrid="0">
      <p:cViewPr varScale="1">
        <p:scale>
          <a:sx n="77" d="100"/>
          <a:sy n="77" d="100"/>
        </p:scale>
        <p:origin x="187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microsoft.com/office/2018/10/relationships/authors" Target="author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7479981926453973E-2"/>
          <c:y val="3.1391473853491413E-2"/>
          <c:w val="0.95717687456506795"/>
          <c:h val="0.83960107512108828"/>
        </c:manualLayout>
      </c:layout>
      <c:barChart>
        <c:barDir val="col"/>
        <c:grouping val="clustered"/>
        <c:varyColors val="0"/>
        <c:ser>
          <c:idx val="0"/>
          <c:order val="0"/>
          <c:tx>
            <c:strRef>
              <c:f>Sheet1!$B$1</c:f>
              <c:strCache>
                <c:ptCount val="1"/>
                <c:pt idx="0">
                  <c:v>Homeless</c:v>
                </c:pt>
              </c:strCache>
            </c:strRef>
          </c:tx>
          <c:spPr>
            <a:solidFill>
              <a:schemeClr val="accent1"/>
            </a:solidFill>
            <a:ln>
              <a:noFill/>
            </a:ln>
            <a:effectLst/>
          </c:spPr>
          <c:invertIfNegative val="0"/>
          <c:dPt>
            <c:idx val="6"/>
            <c:invertIfNegative val="0"/>
            <c:bubble3D val="0"/>
            <c:extLst>
              <c:ext xmlns:c16="http://schemas.microsoft.com/office/drawing/2014/chart" uri="{C3380CC4-5D6E-409C-BE32-E72D297353CC}">
                <c16:uniqueId val="{00000002-0DD0-4A89-82EE-1DBDFB2ADCA9}"/>
              </c:ext>
            </c:extLst>
          </c:dPt>
          <c:dPt>
            <c:idx val="7"/>
            <c:invertIfNegative val="0"/>
            <c:bubble3D val="0"/>
            <c:extLst>
              <c:ext xmlns:c16="http://schemas.microsoft.com/office/drawing/2014/chart" uri="{C3380CC4-5D6E-409C-BE32-E72D297353CC}">
                <c16:uniqueId val="{00000004-0DD0-4A89-82EE-1DBDFB2ADCA9}"/>
              </c:ext>
            </c:extLst>
          </c:dPt>
          <c:dPt>
            <c:idx val="8"/>
            <c:invertIfNegative val="0"/>
            <c:bubble3D val="0"/>
            <c:extLst>
              <c:ext xmlns:c16="http://schemas.microsoft.com/office/drawing/2014/chart" uri="{C3380CC4-5D6E-409C-BE32-E72D297353CC}">
                <c16:uniqueId val="{00000006-0DD0-4A89-82EE-1DBDFB2ADCA9}"/>
              </c:ext>
            </c:extLst>
          </c:dPt>
          <c:dPt>
            <c:idx val="9"/>
            <c:invertIfNegative val="0"/>
            <c:bubble3D val="0"/>
            <c:spPr>
              <a:solidFill>
                <a:schemeClr val="accent1"/>
              </a:solidFill>
              <a:ln>
                <a:noFill/>
              </a:ln>
              <a:effectLst/>
            </c:spPr>
            <c:extLst>
              <c:ext xmlns:c16="http://schemas.microsoft.com/office/drawing/2014/chart" uri="{C3380CC4-5D6E-409C-BE32-E72D297353CC}">
                <c16:uniqueId val="{00000008-0DD0-4A89-82EE-1DBDFB2ADCA9}"/>
              </c:ext>
            </c:extLst>
          </c:dPt>
          <c:dPt>
            <c:idx val="10"/>
            <c:invertIfNegative val="0"/>
            <c:bubble3D val="0"/>
            <c:spPr>
              <a:solidFill>
                <a:schemeClr val="accent1"/>
              </a:solidFill>
              <a:ln>
                <a:noFill/>
              </a:ln>
              <a:effectLst/>
            </c:spPr>
            <c:extLst>
              <c:ext xmlns:c16="http://schemas.microsoft.com/office/drawing/2014/chart" uri="{C3380CC4-5D6E-409C-BE32-E72D297353CC}">
                <c16:uniqueId val="{0000000A-0DD0-4A89-82EE-1DBDFB2ADCA9}"/>
              </c:ext>
            </c:extLst>
          </c:dPt>
          <c:dLbls>
            <c:dLbl>
              <c:idx val="10"/>
              <c:layout>
                <c:manualLayout>
                  <c:x val="-1.0837300965927782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DD0-4A89-82EE-1DBDFB2ADCA9}"/>
                </c:ext>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Sheet1!$A$2:$A$12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Sheet1!$B$2:$B$12</c:f>
              <c:numCache>
                <c:formatCode>0</c:formatCode>
                <c:ptCount val="11"/>
                <c:pt idx="0">
                  <c:v>576450</c:v>
                </c:pt>
                <c:pt idx="1">
                  <c:v>564708</c:v>
                </c:pt>
                <c:pt idx="2">
                  <c:v>549928</c:v>
                </c:pt>
                <c:pt idx="3">
                  <c:v>550996</c:v>
                </c:pt>
                <c:pt idx="4">
                  <c:v>552830</c:v>
                </c:pt>
                <c:pt idx="5">
                  <c:v>567715</c:v>
                </c:pt>
                <c:pt idx="6">
                  <c:v>580466</c:v>
                </c:pt>
                <c:pt idx="8">
                  <c:v>582462</c:v>
                </c:pt>
                <c:pt idx="9">
                  <c:v>653104</c:v>
                </c:pt>
                <c:pt idx="10">
                  <c:v>771480</c:v>
                </c:pt>
              </c:numCache>
            </c:numRef>
          </c:val>
          <c:extLst>
            <c:ext xmlns:c16="http://schemas.microsoft.com/office/drawing/2014/chart" uri="{C3380CC4-5D6E-409C-BE32-E72D297353CC}">
              <c16:uniqueId val="{0000000B-0DD0-4A89-82EE-1DBDFB2ADCA9}"/>
            </c:ext>
          </c:extLst>
        </c:ser>
        <c:dLbls>
          <c:showLegendKey val="0"/>
          <c:showVal val="0"/>
          <c:showCatName val="0"/>
          <c:showSerName val="0"/>
          <c:showPercent val="0"/>
          <c:showBubbleSize val="0"/>
        </c:dLbls>
        <c:gapWidth val="219"/>
        <c:overlap val="-27"/>
        <c:axId val="464687784"/>
        <c:axId val="464690920"/>
      </c:barChart>
      <c:catAx>
        <c:axId val="464687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464690920"/>
        <c:crosses val="autoZero"/>
        <c:auto val="1"/>
        <c:lblAlgn val="ctr"/>
        <c:lblOffset val="100"/>
        <c:noMultiLvlLbl val="0"/>
      </c:catAx>
      <c:valAx>
        <c:axId val="464690920"/>
        <c:scaling>
          <c:orientation val="minMax"/>
          <c:max val="800000"/>
        </c:scaling>
        <c:delete val="1"/>
        <c:axPos val="l"/>
        <c:majorGridlines>
          <c:spPr>
            <a:ln w="9525" cap="flat" cmpd="sng" algn="ctr">
              <a:noFill/>
              <a:round/>
            </a:ln>
            <a:effectLst/>
          </c:spPr>
        </c:majorGridlines>
        <c:numFmt formatCode="0" sourceLinked="1"/>
        <c:majorTickMark val="none"/>
        <c:minorTickMark val="none"/>
        <c:tickLblPos val="nextTo"/>
        <c:crossAx val="4646877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750018742135719"/>
          <c:y val="0.13275862068965516"/>
          <c:w val="0.87249981257864284"/>
          <c:h val="0.72376572540501405"/>
        </c:manualLayout>
      </c:layout>
      <c:lineChart>
        <c:grouping val="standard"/>
        <c:varyColors val="0"/>
        <c:ser>
          <c:idx val="0"/>
          <c:order val="0"/>
          <c:tx>
            <c:strRef>
              <c:f>'[Edited_Copy of 2021 Cap Fund_Apr_2022.xlsx]2026 Graph_1.2026'!$A$4</c:f>
              <c:strCache>
                <c:ptCount val="1"/>
                <c:pt idx="0">
                  <c:v>Senate Proposed</c:v>
                </c:pt>
              </c:strCache>
            </c:strRef>
          </c:tx>
          <c:spPr>
            <a:ln w="28575" cap="rnd">
              <a:solidFill>
                <a:schemeClr val="accent1"/>
              </a:solidFill>
              <a:round/>
            </a:ln>
            <a:effectLst/>
          </c:spPr>
          <c:marker>
            <c:symbol val="none"/>
          </c:marker>
          <c:val>
            <c:numRef>
              <c:f>'[Edited_Copy of 2021 Cap Fund_Apr_2022.xlsx]2026 Graph_1.2026'!$B$4:$N$4</c:f>
              <c:numCache>
                <c:formatCode>_("$"* #,##0_);_("$"* \(#,##0\);_("$"* "-"??_);_(@_)</c:formatCode>
                <c:ptCount val="13"/>
                <c:pt idx="0">
                  <c:v>1875</c:v>
                </c:pt>
                <c:pt idx="1">
                  <c:v>1875</c:v>
                </c:pt>
                <c:pt idx="2">
                  <c:v>1900</c:v>
                </c:pt>
                <c:pt idx="3">
                  <c:v>1942</c:v>
                </c:pt>
                <c:pt idx="4">
                  <c:v>2750</c:v>
                </c:pt>
                <c:pt idx="5">
                  <c:v>2775</c:v>
                </c:pt>
                <c:pt idx="6">
                  <c:v>2870</c:v>
                </c:pt>
                <c:pt idx="7">
                  <c:v>2765</c:v>
                </c:pt>
                <c:pt idx="8">
                  <c:v>3200</c:v>
                </c:pt>
                <c:pt idx="9">
                  <c:v>3200</c:v>
                </c:pt>
                <c:pt idx="10">
                  <c:v>3200</c:v>
                </c:pt>
                <c:pt idx="11">
                  <c:v>3200</c:v>
                </c:pt>
                <c:pt idx="12">
                  <c:v>3200</c:v>
                </c:pt>
              </c:numCache>
            </c:numRef>
          </c:val>
          <c:smooth val="0"/>
          <c:extLst>
            <c:ext xmlns:c16="http://schemas.microsoft.com/office/drawing/2014/chart" uri="{C3380CC4-5D6E-409C-BE32-E72D297353CC}">
              <c16:uniqueId val="{00000000-FC9A-4DC7-9DE3-FE4BC53C5B9D}"/>
            </c:ext>
          </c:extLst>
        </c:ser>
        <c:ser>
          <c:idx val="1"/>
          <c:order val="1"/>
          <c:tx>
            <c:strRef>
              <c:f>'[Edited_Copy of 2021 Cap Fund_Apr_2022.xlsx]2026 Graph_1.2026'!$A$3</c:f>
              <c:strCache>
                <c:ptCount val="1"/>
                <c:pt idx="0">
                  <c:v>House Proposed</c:v>
                </c:pt>
              </c:strCache>
            </c:strRef>
          </c:tx>
          <c:spPr>
            <a:ln w="28575" cap="rnd">
              <a:solidFill>
                <a:schemeClr val="accent2"/>
              </a:solidFill>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1-FC9A-4DC7-9DE3-FE4BC53C5B9D}"/>
                </c:ext>
              </c:extLst>
            </c:dLbl>
            <c:dLbl>
              <c:idx val="1"/>
              <c:delete val="1"/>
              <c:extLst>
                <c:ext xmlns:c15="http://schemas.microsoft.com/office/drawing/2012/chart" uri="{CE6537A1-D6FC-4f65-9D91-7224C49458BB}"/>
                <c:ext xmlns:c16="http://schemas.microsoft.com/office/drawing/2014/chart" uri="{C3380CC4-5D6E-409C-BE32-E72D297353CC}">
                  <c16:uniqueId val="{00000002-FC9A-4DC7-9DE3-FE4BC53C5B9D}"/>
                </c:ext>
              </c:extLst>
            </c:dLbl>
            <c:dLbl>
              <c:idx val="2"/>
              <c:delete val="1"/>
              <c:extLst>
                <c:ext xmlns:c15="http://schemas.microsoft.com/office/drawing/2012/chart" uri="{CE6537A1-D6FC-4f65-9D91-7224C49458BB}"/>
                <c:ext xmlns:c16="http://schemas.microsoft.com/office/drawing/2014/chart" uri="{C3380CC4-5D6E-409C-BE32-E72D297353CC}">
                  <c16:uniqueId val="{00000003-FC9A-4DC7-9DE3-FE4BC53C5B9D}"/>
                </c:ext>
              </c:extLst>
            </c:dLbl>
            <c:dLbl>
              <c:idx val="3"/>
              <c:delete val="1"/>
              <c:extLst>
                <c:ext xmlns:c15="http://schemas.microsoft.com/office/drawing/2012/chart" uri="{CE6537A1-D6FC-4f65-9D91-7224C49458BB}"/>
                <c:ext xmlns:c16="http://schemas.microsoft.com/office/drawing/2014/chart" uri="{C3380CC4-5D6E-409C-BE32-E72D297353CC}">
                  <c16:uniqueId val="{00000004-FC9A-4DC7-9DE3-FE4BC53C5B9D}"/>
                </c:ext>
              </c:extLst>
            </c:dLbl>
            <c:dLbl>
              <c:idx val="4"/>
              <c:delete val="1"/>
              <c:extLst>
                <c:ext xmlns:c15="http://schemas.microsoft.com/office/drawing/2012/chart" uri="{CE6537A1-D6FC-4f65-9D91-7224C49458BB}"/>
                <c:ext xmlns:c16="http://schemas.microsoft.com/office/drawing/2014/chart" uri="{C3380CC4-5D6E-409C-BE32-E72D297353CC}">
                  <c16:uniqueId val="{00000005-FC9A-4DC7-9DE3-FE4BC53C5B9D}"/>
                </c:ext>
              </c:extLst>
            </c:dLbl>
            <c:dLbl>
              <c:idx val="5"/>
              <c:delete val="1"/>
              <c:extLst>
                <c:ext xmlns:c15="http://schemas.microsoft.com/office/drawing/2012/chart" uri="{CE6537A1-D6FC-4f65-9D91-7224C49458BB}"/>
                <c:ext xmlns:c16="http://schemas.microsoft.com/office/drawing/2014/chart" uri="{C3380CC4-5D6E-409C-BE32-E72D297353CC}">
                  <c16:uniqueId val="{00000006-FC9A-4DC7-9DE3-FE4BC53C5B9D}"/>
                </c:ext>
              </c:extLst>
            </c:dLbl>
            <c:dLbl>
              <c:idx val="6"/>
              <c:delete val="1"/>
              <c:extLst>
                <c:ext xmlns:c15="http://schemas.microsoft.com/office/drawing/2012/chart" uri="{CE6537A1-D6FC-4f65-9D91-7224C49458BB}"/>
                <c:ext xmlns:c16="http://schemas.microsoft.com/office/drawing/2014/chart" uri="{C3380CC4-5D6E-409C-BE32-E72D297353CC}">
                  <c16:uniqueId val="{00000007-FC9A-4DC7-9DE3-FE4BC53C5B9D}"/>
                </c:ext>
              </c:extLst>
            </c:dLbl>
            <c:dLbl>
              <c:idx val="7"/>
              <c:delete val="1"/>
              <c:extLst>
                <c:ext xmlns:c15="http://schemas.microsoft.com/office/drawing/2012/chart" uri="{CE6537A1-D6FC-4f65-9D91-7224C49458BB}"/>
                <c:ext xmlns:c16="http://schemas.microsoft.com/office/drawing/2014/chart" uri="{C3380CC4-5D6E-409C-BE32-E72D297353CC}">
                  <c16:uniqueId val="{00000008-FC9A-4DC7-9DE3-FE4BC53C5B9D}"/>
                </c:ext>
              </c:extLst>
            </c:dLbl>
            <c:dLbl>
              <c:idx val="8"/>
              <c:delete val="1"/>
              <c:extLst>
                <c:ext xmlns:c15="http://schemas.microsoft.com/office/drawing/2012/chart" uri="{CE6537A1-D6FC-4f65-9D91-7224C49458BB}"/>
                <c:ext xmlns:c16="http://schemas.microsoft.com/office/drawing/2014/chart" uri="{C3380CC4-5D6E-409C-BE32-E72D297353CC}">
                  <c16:uniqueId val="{00000009-FC9A-4DC7-9DE3-FE4BC53C5B9D}"/>
                </c:ext>
              </c:extLst>
            </c:dLbl>
            <c:dLbl>
              <c:idx val="9"/>
              <c:delete val="1"/>
              <c:extLst>
                <c:ext xmlns:c15="http://schemas.microsoft.com/office/drawing/2012/chart" uri="{CE6537A1-D6FC-4f65-9D91-7224C49458BB}"/>
                <c:ext xmlns:c16="http://schemas.microsoft.com/office/drawing/2014/chart" uri="{C3380CC4-5D6E-409C-BE32-E72D297353CC}">
                  <c16:uniqueId val="{0000000A-FC9A-4DC7-9DE3-FE4BC53C5B9D}"/>
                </c:ext>
              </c:extLst>
            </c:dLbl>
            <c:dLbl>
              <c:idx val="10"/>
              <c:delete val="1"/>
              <c:extLst>
                <c:ext xmlns:c15="http://schemas.microsoft.com/office/drawing/2012/chart" uri="{CE6537A1-D6FC-4f65-9D91-7224C49458BB}"/>
                <c:ext xmlns:c16="http://schemas.microsoft.com/office/drawing/2014/chart" uri="{C3380CC4-5D6E-409C-BE32-E72D297353CC}">
                  <c16:uniqueId val="{0000000B-FC9A-4DC7-9DE3-FE4BC53C5B9D}"/>
                </c:ext>
              </c:extLst>
            </c:dLbl>
            <c:dLbl>
              <c:idx val="11"/>
              <c:tx>
                <c:rich>
                  <a:bodyPr/>
                  <a:lstStyle/>
                  <a:p>
                    <a:fld id="{F02D37FA-B42E-4088-ACA1-B0083CC14063}" type="VALUE">
                      <a:rPr lang="en-US" smtClean="0"/>
                      <a:pPr/>
                      <a:t>[VALUE]</a:t>
                    </a:fld>
                    <a:endParaRPr lang="en-US"/>
                  </a:p>
                </c:rich>
              </c:tx>
              <c:dLblPos val="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FC9A-4DC7-9DE3-FE4BC53C5B9D}"/>
                </c:ext>
              </c:extLst>
            </c:dLbl>
            <c:dLbl>
              <c:idx val="12"/>
              <c:delete val="1"/>
              <c:extLst>
                <c:ext xmlns:c15="http://schemas.microsoft.com/office/drawing/2012/chart" uri="{CE6537A1-D6FC-4f65-9D91-7224C49458BB}"/>
                <c:ext xmlns:c16="http://schemas.microsoft.com/office/drawing/2014/chart" uri="{C3380CC4-5D6E-409C-BE32-E72D297353CC}">
                  <c16:uniqueId val="{0000000D-FC9A-4DC7-9DE3-FE4BC53C5B9D}"/>
                </c:ext>
              </c:extLst>
            </c:dLbl>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'[Edited_Copy of 2021 Cap Fund_Apr_2022.xlsx]2026 Graph_1.2026'!$B$1:$N$1</c:f>
              <c:numCache>
                <c:formatCode>General</c:formatCode>
                <c:ptCount val="13"/>
                <c:pt idx="0">
                  <c:v>2014</c:v>
                </c:pt>
                <c:pt idx="1">
                  <c:v>2015</c:v>
                </c:pt>
                <c:pt idx="2">
                  <c:v>2016</c:v>
                </c:pt>
                <c:pt idx="3">
                  <c:v>2017</c:v>
                </c:pt>
                <c:pt idx="4">
                  <c:v>2018</c:v>
                </c:pt>
                <c:pt idx="5">
                  <c:v>2019</c:v>
                </c:pt>
                <c:pt idx="6">
                  <c:v>2020</c:v>
                </c:pt>
                <c:pt idx="7">
                  <c:v>2021</c:v>
                </c:pt>
                <c:pt idx="8">
                  <c:v>2022</c:v>
                </c:pt>
                <c:pt idx="9">
                  <c:v>2023</c:v>
                </c:pt>
                <c:pt idx="10">
                  <c:v>2024</c:v>
                </c:pt>
                <c:pt idx="11">
                  <c:v>2025</c:v>
                </c:pt>
                <c:pt idx="12">
                  <c:v>2026</c:v>
                </c:pt>
              </c:numCache>
            </c:numRef>
          </c:cat>
          <c:val>
            <c:numRef>
              <c:f>'[Edited_Copy of 2021 Cap Fund_Apr_2022.xlsx]2026 Graph_1.2026'!$B$3:$N$3</c:f>
              <c:numCache>
                <c:formatCode>_("$"* #,##0_);_("$"* \(#,##0\);_("$"* "-"??_);_(@_)</c:formatCode>
                <c:ptCount val="13"/>
                <c:pt idx="0">
                  <c:v>1875</c:v>
                </c:pt>
                <c:pt idx="1">
                  <c:v>1875</c:v>
                </c:pt>
                <c:pt idx="2">
                  <c:v>1900</c:v>
                </c:pt>
                <c:pt idx="3">
                  <c:v>1942</c:v>
                </c:pt>
                <c:pt idx="4">
                  <c:v>2750</c:v>
                </c:pt>
                <c:pt idx="5">
                  <c:v>2775</c:v>
                </c:pt>
                <c:pt idx="6">
                  <c:v>2870</c:v>
                </c:pt>
                <c:pt idx="7">
                  <c:v>2765</c:v>
                </c:pt>
                <c:pt idx="8">
                  <c:v>3200</c:v>
                </c:pt>
                <c:pt idx="9">
                  <c:v>3200</c:v>
                </c:pt>
                <c:pt idx="10">
                  <c:v>3200</c:v>
                </c:pt>
                <c:pt idx="11">
                  <c:v>3200</c:v>
                </c:pt>
                <c:pt idx="12">
                  <c:v>3200</c:v>
                </c:pt>
              </c:numCache>
            </c:numRef>
          </c:val>
          <c:smooth val="0"/>
          <c:extLst>
            <c:ext xmlns:c16="http://schemas.microsoft.com/office/drawing/2014/chart" uri="{C3380CC4-5D6E-409C-BE32-E72D297353CC}">
              <c16:uniqueId val="{0000000E-FC9A-4DC7-9DE3-FE4BC53C5B9D}"/>
            </c:ext>
          </c:extLst>
        </c:ser>
        <c:ser>
          <c:idx val="3"/>
          <c:order val="2"/>
          <c:tx>
            <c:strRef>
              <c:f>'[Edited_Copy of 2021 Cap Fund_Apr_2022.xlsx]2026 Graph_1.2026'!$A$5</c:f>
              <c:strCache>
                <c:ptCount val="1"/>
                <c:pt idx="0">
                  <c:v>Funding from Consolidated Appropriations Act</c:v>
                </c:pt>
              </c:strCache>
            </c:strRef>
          </c:tx>
          <c:spPr>
            <a:ln w="28575" cap="rnd">
              <a:solidFill>
                <a:schemeClr val="accent4"/>
              </a:solidFill>
              <a:round/>
            </a:ln>
            <a:effectLst/>
          </c:spPr>
          <c:marker>
            <c:symbol val="none"/>
          </c:marker>
          <c:cat>
            <c:numRef>
              <c:f>'[Edited_Copy of 2021 Cap Fund_Apr_2022.xlsx]2026 Graph_1.2026'!$B$1:$N$1</c:f>
              <c:numCache>
                <c:formatCode>General</c:formatCode>
                <c:ptCount val="13"/>
                <c:pt idx="0">
                  <c:v>2014</c:v>
                </c:pt>
                <c:pt idx="1">
                  <c:v>2015</c:v>
                </c:pt>
                <c:pt idx="2">
                  <c:v>2016</c:v>
                </c:pt>
                <c:pt idx="3">
                  <c:v>2017</c:v>
                </c:pt>
                <c:pt idx="4">
                  <c:v>2018</c:v>
                </c:pt>
                <c:pt idx="5">
                  <c:v>2019</c:v>
                </c:pt>
                <c:pt idx="6">
                  <c:v>2020</c:v>
                </c:pt>
                <c:pt idx="7">
                  <c:v>2021</c:v>
                </c:pt>
                <c:pt idx="8">
                  <c:v>2022</c:v>
                </c:pt>
                <c:pt idx="9">
                  <c:v>2023</c:v>
                </c:pt>
                <c:pt idx="10">
                  <c:v>2024</c:v>
                </c:pt>
                <c:pt idx="11">
                  <c:v>2025</c:v>
                </c:pt>
                <c:pt idx="12">
                  <c:v>2026</c:v>
                </c:pt>
              </c:numCache>
            </c:numRef>
          </c:cat>
          <c:val>
            <c:numRef>
              <c:f>'[Edited_Copy of 2021 Cap Fund_Apr_2022.xlsx]2026 Graph_1.2026'!$B$5:$N$5</c:f>
              <c:numCache>
                <c:formatCode>_("$"* #,##0_);_("$"* \(#,##0\);_("$"* "-"??_);_(@_)</c:formatCode>
                <c:ptCount val="13"/>
                <c:pt idx="0">
                  <c:v>1875</c:v>
                </c:pt>
                <c:pt idx="1">
                  <c:v>1875</c:v>
                </c:pt>
                <c:pt idx="2">
                  <c:v>1900</c:v>
                </c:pt>
                <c:pt idx="3">
                  <c:v>1942</c:v>
                </c:pt>
                <c:pt idx="4">
                  <c:v>2750</c:v>
                </c:pt>
                <c:pt idx="5">
                  <c:v>2775</c:v>
                </c:pt>
                <c:pt idx="6">
                  <c:v>2870</c:v>
                </c:pt>
                <c:pt idx="7">
                  <c:v>2765</c:v>
                </c:pt>
                <c:pt idx="8">
                  <c:v>3200</c:v>
                </c:pt>
                <c:pt idx="9">
                  <c:v>3200</c:v>
                </c:pt>
                <c:pt idx="10">
                  <c:v>3200</c:v>
                </c:pt>
                <c:pt idx="11">
                  <c:v>3200</c:v>
                </c:pt>
                <c:pt idx="12">
                  <c:v>3200</c:v>
                </c:pt>
              </c:numCache>
            </c:numRef>
          </c:val>
          <c:smooth val="0"/>
          <c:extLst>
            <c:ext xmlns:c16="http://schemas.microsoft.com/office/drawing/2014/chart" uri="{C3380CC4-5D6E-409C-BE32-E72D297353CC}">
              <c16:uniqueId val="{0000000F-FC9A-4DC7-9DE3-FE4BC53C5B9D}"/>
            </c:ext>
          </c:extLst>
        </c:ser>
        <c:dLbls>
          <c:showLegendKey val="0"/>
          <c:showVal val="0"/>
          <c:showCatName val="0"/>
          <c:showSerName val="0"/>
          <c:showPercent val="0"/>
          <c:showBubbleSize val="0"/>
        </c:dLbls>
        <c:smooth val="0"/>
        <c:axId val="1609188576"/>
        <c:axId val="1719955840"/>
      </c:lineChart>
      <c:catAx>
        <c:axId val="16091885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1719955840"/>
        <c:crosses val="autoZero"/>
        <c:auto val="1"/>
        <c:lblAlgn val="ctr"/>
        <c:lblOffset val="100"/>
        <c:noMultiLvlLbl val="0"/>
      </c:catAx>
      <c:valAx>
        <c:axId val="1719955840"/>
        <c:scaling>
          <c:orientation val="minMax"/>
          <c:max val="4000"/>
          <c:min val="1500"/>
        </c:scaling>
        <c:delete val="0"/>
        <c:axPos val="l"/>
        <c:title>
          <c:tx>
            <c:rich>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en-US" sz="1800"/>
                  <a:t>$ in Millions</a:t>
                </a:r>
              </a:p>
            </c:rich>
          </c:tx>
          <c:layout>
            <c:manualLayout>
              <c:xMode val="edge"/>
              <c:yMode val="edge"/>
              <c:x val="0"/>
              <c:y val="0.4390390535060445"/>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16091885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modernComment_D9A_D535FB7C.xml><?xml version="1.0" encoding="utf-8"?>
<p188:cmLst xmlns:a="http://schemas.openxmlformats.org/drawingml/2006/main" xmlns:r="http://schemas.openxmlformats.org/officeDocument/2006/relationships" xmlns:p188="http://schemas.microsoft.com/office/powerpoint/2018/8/main">
  <p188:cm id="{FF7DCB2C-1C8B-4F28-9B7B-7474957383D0}" authorId="{09367905-A2B7-7BF5-7632-74641EC1A01C}" created="2026-05-01T20:20:56.463">
    <pc:sldMkLst xmlns:pc="http://schemas.microsoft.com/office/powerpoint/2013/main/command">
      <pc:docMk/>
      <pc:sldMk cId="3577084796" sldId="3482"/>
    </pc:sldMkLst>
    <p188:txBody>
      <a:bodyPr/>
      <a:lstStyle/>
      <a:p>
        <a:r>
          <a:rPr lang="en-US"/>
          <a:t>Add the groups NAHRO, NALHFA and others are part of</a:t>
        </a:r>
      </a:p>
    </p188:txBody>
  </p188:cm>
</p188:cmLst>
</file>

<file path=ppt/comments/modernComment_DAF_17C39D46.xml><?xml version="1.0" encoding="utf-8"?>
<p188:cmLst xmlns:a="http://schemas.openxmlformats.org/drawingml/2006/main" xmlns:r="http://schemas.openxmlformats.org/officeDocument/2006/relationships" xmlns:p188="http://schemas.microsoft.com/office/powerpoint/2018/8/main">
  <p188:cm id="{A41736D0-22B9-4D10-BE17-5F8368955322}" authorId="{09367905-A2B7-7BF5-7632-74641EC1A01C}" created="2026-05-01T20:20:32.490">
    <pc:sldMkLst xmlns:pc="http://schemas.microsoft.com/office/powerpoint/2013/main/command">
      <pc:docMk/>
      <pc:sldMk cId="298868291" sldId="3479"/>
    </pc:sldMkLst>
    <p188:txBody>
      <a:bodyPr/>
      <a:lstStyle/>
      <a:p>
        <a:r>
          <a:rPr lang="en-US"/>
          <a:t>JHCD Tables here</a:t>
        </a:r>
      </a:p>
    </p188:txBody>
  </p188:cm>
</p188:cmLst>
</file>

<file path=ppt/comments/modernComment_DB3_96F6560A.xml><?xml version="1.0" encoding="utf-8"?>
<p188:cmLst xmlns:a="http://schemas.openxmlformats.org/drawingml/2006/main" xmlns:r="http://schemas.openxmlformats.org/officeDocument/2006/relationships" xmlns:p188="http://schemas.microsoft.com/office/powerpoint/2018/8/main">
  <p188:cm id="{AEA81FAB-2514-45BB-B184-FA0319181AB5}" authorId="{09367905-A2B7-7BF5-7632-74641EC1A01C}" created="2026-05-01T20:20:41.222">
    <pc:sldMkLst xmlns:pc="http://schemas.microsoft.com/office/powerpoint/2013/main/command">
      <pc:docMk/>
      <pc:sldMk cId="2397019880" sldId="3291"/>
    </pc:sldMkLst>
    <p188:txBody>
      <a:bodyPr/>
      <a:lstStyle/>
      <a:p>
        <a:r>
          <a:rPr lang="en-US"/>
          <a:t>Chart from NAHRO 360 here</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BFB632-2350-4A77-AF27-B56D209E8245}" type="doc">
      <dgm:prSet loTypeId="urn:microsoft.com/office/officeart/2005/8/layout/vList5" loCatId="list" qsTypeId="urn:microsoft.com/office/officeart/2005/8/quickstyle/simple1" qsCatId="simple" csTypeId="urn:microsoft.com/office/officeart/2005/8/colors/accent1_2" csCatId="accent1" phldr="1"/>
      <dgm:spPr/>
    </dgm:pt>
    <dgm:pt modelId="{040E0523-DEF2-4972-94FC-C3360F18F103}" type="pres">
      <dgm:prSet presAssocID="{C3BFB632-2350-4A77-AF27-B56D209E8245}" presName="Name0" presStyleCnt="0">
        <dgm:presLayoutVars>
          <dgm:dir/>
          <dgm:animLvl val="lvl"/>
          <dgm:resizeHandles val="exact"/>
        </dgm:presLayoutVars>
      </dgm:prSet>
      <dgm:spPr/>
    </dgm:pt>
  </dgm:ptLst>
  <dgm:cxnLst>
    <dgm:cxn modelId="{FB061AD6-A60C-46CB-8C66-BDCC06B76693}" type="presOf" srcId="{C3BFB632-2350-4A77-AF27-B56D209E8245}" destId="{040E0523-DEF2-4972-94FC-C3360F18F10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EEA3EC-27B0-4096-ADC6-F231C9B0DB7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4FDC99D-4DBC-40C4-AC79-AD6C3F3560CB}">
      <dgm:prSet/>
      <dgm:spPr/>
      <dgm:t>
        <a:bodyPr/>
        <a:lstStyle/>
        <a:p>
          <a:r>
            <a:rPr lang="en-US" dirty="0"/>
            <a:t>Competing Housing Packages in House and Senate</a:t>
          </a:r>
        </a:p>
      </dgm:t>
    </dgm:pt>
    <dgm:pt modelId="{56625939-1758-4697-BB1F-4CD4C16140C5}" type="parTrans" cxnId="{42C40B99-2538-4CF0-9FB2-11861BA35383}">
      <dgm:prSet/>
      <dgm:spPr/>
      <dgm:t>
        <a:bodyPr/>
        <a:lstStyle/>
        <a:p>
          <a:endParaRPr lang="en-US"/>
        </a:p>
      </dgm:t>
    </dgm:pt>
    <dgm:pt modelId="{1149C8E2-72B3-4ABB-B1D5-0E340F87A818}" type="sibTrans" cxnId="{42C40B99-2538-4CF0-9FB2-11861BA35383}">
      <dgm:prSet/>
      <dgm:spPr/>
      <dgm:t>
        <a:bodyPr/>
        <a:lstStyle/>
        <a:p>
          <a:endParaRPr lang="en-US"/>
        </a:p>
      </dgm:t>
    </dgm:pt>
    <dgm:pt modelId="{D507A546-57ED-4D1A-9F31-71FDE100935A}">
      <dgm:prSet/>
      <dgm:spPr/>
      <dgm:t>
        <a:bodyPr/>
        <a:lstStyle/>
        <a:p>
          <a:r>
            <a:rPr lang="en-US"/>
            <a:t>FY 26 Funds are provided through Sept. 30, 2026</a:t>
          </a:r>
        </a:p>
      </dgm:t>
    </dgm:pt>
    <dgm:pt modelId="{93B380F8-BD14-4B4C-90BE-B2B697A7851D}" type="parTrans" cxnId="{33BC388E-BF2A-4F24-A5E1-ADEFA6718194}">
      <dgm:prSet/>
      <dgm:spPr/>
      <dgm:t>
        <a:bodyPr/>
        <a:lstStyle/>
        <a:p>
          <a:endParaRPr lang="en-US"/>
        </a:p>
      </dgm:t>
    </dgm:pt>
    <dgm:pt modelId="{9C40E141-C53C-4051-BD2D-1C7599E38F7A}" type="sibTrans" cxnId="{33BC388E-BF2A-4F24-A5E1-ADEFA6718194}">
      <dgm:prSet/>
      <dgm:spPr/>
      <dgm:t>
        <a:bodyPr/>
        <a:lstStyle/>
        <a:p>
          <a:endParaRPr lang="en-US"/>
        </a:p>
      </dgm:t>
    </dgm:pt>
    <dgm:pt modelId="{32D71398-0D5F-453B-95BD-741AEC37EFE5}">
      <dgm:prSet/>
      <dgm:spPr/>
      <dgm:t>
        <a:bodyPr/>
        <a:lstStyle/>
        <a:p>
          <a:r>
            <a:rPr lang="en-US" dirty="0"/>
            <a:t>Increased attention on Housing from Congress, but time is running out</a:t>
          </a:r>
        </a:p>
      </dgm:t>
    </dgm:pt>
    <dgm:pt modelId="{1EDE7EB0-EA88-4E01-9AEC-E55080D123DC}" type="parTrans" cxnId="{618EC1DC-CBD2-4404-BC67-D7B3EA95D195}">
      <dgm:prSet/>
      <dgm:spPr/>
      <dgm:t>
        <a:bodyPr/>
        <a:lstStyle/>
        <a:p>
          <a:endParaRPr lang="en-US"/>
        </a:p>
      </dgm:t>
    </dgm:pt>
    <dgm:pt modelId="{711DABCF-EEC8-4264-92A7-E7ABB971364A}" type="sibTrans" cxnId="{618EC1DC-CBD2-4404-BC67-D7B3EA95D195}">
      <dgm:prSet/>
      <dgm:spPr/>
      <dgm:t>
        <a:bodyPr/>
        <a:lstStyle/>
        <a:p>
          <a:endParaRPr lang="en-US"/>
        </a:p>
      </dgm:t>
    </dgm:pt>
    <dgm:pt modelId="{8AC1DF75-784E-465B-A730-096BBCF7FB0C}">
      <dgm:prSet/>
      <dgm:spPr/>
      <dgm:t>
        <a:bodyPr/>
        <a:lstStyle/>
        <a:p>
          <a:r>
            <a:rPr lang="en-US"/>
            <a:t>Midterms are Coming</a:t>
          </a:r>
        </a:p>
      </dgm:t>
    </dgm:pt>
    <dgm:pt modelId="{FD682094-0F2E-4755-8155-3B107BFEA90E}" type="parTrans" cxnId="{52ACA52C-9B14-4AF0-BE67-8C0F7270F99D}">
      <dgm:prSet/>
      <dgm:spPr/>
      <dgm:t>
        <a:bodyPr/>
        <a:lstStyle/>
        <a:p>
          <a:endParaRPr lang="en-US"/>
        </a:p>
      </dgm:t>
    </dgm:pt>
    <dgm:pt modelId="{02A52DFE-4471-484B-9B58-CE93B9DAABD3}" type="sibTrans" cxnId="{52ACA52C-9B14-4AF0-BE67-8C0F7270F99D}">
      <dgm:prSet/>
      <dgm:spPr/>
      <dgm:t>
        <a:bodyPr/>
        <a:lstStyle/>
        <a:p>
          <a:endParaRPr lang="en-US"/>
        </a:p>
      </dgm:t>
    </dgm:pt>
    <dgm:pt modelId="{2AE3B34B-57DA-4F24-B613-03BB820EE3F6}">
      <dgm:prSet/>
      <dgm:spPr/>
      <dgm:t>
        <a:bodyPr/>
        <a:lstStyle/>
        <a:p>
          <a:r>
            <a:rPr lang="en-US"/>
            <a:t>Reconciliation 2.0 in Process</a:t>
          </a:r>
        </a:p>
      </dgm:t>
    </dgm:pt>
    <dgm:pt modelId="{E3DF59DD-4EEC-435C-81D9-D45F1EF8EBC8}" type="parTrans" cxnId="{C5DC3E2F-7BC7-4069-84EE-0C2BCC0E0143}">
      <dgm:prSet/>
      <dgm:spPr/>
      <dgm:t>
        <a:bodyPr/>
        <a:lstStyle/>
        <a:p>
          <a:endParaRPr lang="en-US"/>
        </a:p>
      </dgm:t>
    </dgm:pt>
    <dgm:pt modelId="{1BD776DB-2C62-406E-9253-49389D475128}" type="sibTrans" cxnId="{C5DC3E2F-7BC7-4069-84EE-0C2BCC0E0143}">
      <dgm:prSet/>
      <dgm:spPr/>
      <dgm:t>
        <a:bodyPr/>
        <a:lstStyle/>
        <a:p>
          <a:endParaRPr lang="en-US"/>
        </a:p>
      </dgm:t>
    </dgm:pt>
    <dgm:pt modelId="{F84881C0-ECEB-4F33-AD99-C70228C972C9}" type="pres">
      <dgm:prSet presAssocID="{F0EEA3EC-27B0-4096-ADC6-F231C9B0DB77}" presName="diagram" presStyleCnt="0">
        <dgm:presLayoutVars>
          <dgm:dir/>
          <dgm:resizeHandles val="exact"/>
        </dgm:presLayoutVars>
      </dgm:prSet>
      <dgm:spPr/>
    </dgm:pt>
    <dgm:pt modelId="{23A2F3D2-B3E7-4864-91F0-0A991DCA0F2C}" type="pres">
      <dgm:prSet presAssocID="{24FDC99D-4DBC-40C4-AC79-AD6C3F3560CB}" presName="node" presStyleLbl="node1" presStyleIdx="0" presStyleCnt="5">
        <dgm:presLayoutVars>
          <dgm:bulletEnabled val="1"/>
        </dgm:presLayoutVars>
      </dgm:prSet>
      <dgm:spPr/>
    </dgm:pt>
    <dgm:pt modelId="{D0CE0121-6A29-4B18-8274-F144F2E4BD65}" type="pres">
      <dgm:prSet presAssocID="{1149C8E2-72B3-4ABB-B1D5-0E340F87A818}" presName="sibTrans" presStyleCnt="0"/>
      <dgm:spPr/>
    </dgm:pt>
    <dgm:pt modelId="{41E3CC1E-061E-44AE-AE9C-741244892FCD}" type="pres">
      <dgm:prSet presAssocID="{D507A546-57ED-4D1A-9F31-71FDE100935A}" presName="node" presStyleLbl="node1" presStyleIdx="1" presStyleCnt="5">
        <dgm:presLayoutVars>
          <dgm:bulletEnabled val="1"/>
        </dgm:presLayoutVars>
      </dgm:prSet>
      <dgm:spPr/>
    </dgm:pt>
    <dgm:pt modelId="{0689C60D-65A9-4966-87DC-1CA975F785E4}" type="pres">
      <dgm:prSet presAssocID="{9C40E141-C53C-4051-BD2D-1C7599E38F7A}" presName="sibTrans" presStyleCnt="0"/>
      <dgm:spPr/>
    </dgm:pt>
    <dgm:pt modelId="{57C1B85C-D23B-4D70-B404-2E6CA3929350}" type="pres">
      <dgm:prSet presAssocID="{32D71398-0D5F-453B-95BD-741AEC37EFE5}" presName="node" presStyleLbl="node1" presStyleIdx="2" presStyleCnt="5">
        <dgm:presLayoutVars>
          <dgm:bulletEnabled val="1"/>
        </dgm:presLayoutVars>
      </dgm:prSet>
      <dgm:spPr/>
    </dgm:pt>
    <dgm:pt modelId="{3A8E3C32-889F-4684-AFA7-22E016CD99FB}" type="pres">
      <dgm:prSet presAssocID="{711DABCF-EEC8-4264-92A7-E7ABB971364A}" presName="sibTrans" presStyleCnt="0"/>
      <dgm:spPr/>
    </dgm:pt>
    <dgm:pt modelId="{F78DC5A1-0ABD-494F-80A6-3BDC0A7C77B4}" type="pres">
      <dgm:prSet presAssocID="{8AC1DF75-784E-465B-A730-096BBCF7FB0C}" presName="node" presStyleLbl="node1" presStyleIdx="3" presStyleCnt="5">
        <dgm:presLayoutVars>
          <dgm:bulletEnabled val="1"/>
        </dgm:presLayoutVars>
      </dgm:prSet>
      <dgm:spPr/>
    </dgm:pt>
    <dgm:pt modelId="{4039BAA5-C6F6-4F7C-BA89-6967011E3045}" type="pres">
      <dgm:prSet presAssocID="{02A52DFE-4471-484B-9B58-CE93B9DAABD3}" presName="sibTrans" presStyleCnt="0"/>
      <dgm:spPr/>
    </dgm:pt>
    <dgm:pt modelId="{16DC6711-4FEB-4227-9B84-88BA51F753BA}" type="pres">
      <dgm:prSet presAssocID="{2AE3B34B-57DA-4F24-B613-03BB820EE3F6}" presName="node" presStyleLbl="node1" presStyleIdx="4" presStyleCnt="5">
        <dgm:presLayoutVars>
          <dgm:bulletEnabled val="1"/>
        </dgm:presLayoutVars>
      </dgm:prSet>
      <dgm:spPr/>
    </dgm:pt>
  </dgm:ptLst>
  <dgm:cxnLst>
    <dgm:cxn modelId="{C3D9D701-46C8-4FA8-9EAF-21513EAF97D5}" type="presOf" srcId="{8AC1DF75-784E-465B-A730-096BBCF7FB0C}" destId="{F78DC5A1-0ABD-494F-80A6-3BDC0A7C77B4}" srcOrd="0" destOrd="0" presId="urn:microsoft.com/office/officeart/2005/8/layout/default"/>
    <dgm:cxn modelId="{F7D9C519-468B-4D32-90DB-F02BF85FBAAE}" type="presOf" srcId="{D507A546-57ED-4D1A-9F31-71FDE100935A}" destId="{41E3CC1E-061E-44AE-AE9C-741244892FCD}" srcOrd="0" destOrd="0" presId="urn:microsoft.com/office/officeart/2005/8/layout/default"/>
    <dgm:cxn modelId="{DDCE3824-E5AA-43DE-ADF9-B36BC77E61D8}" type="presOf" srcId="{2AE3B34B-57DA-4F24-B613-03BB820EE3F6}" destId="{16DC6711-4FEB-4227-9B84-88BA51F753BA}" srcOrd="0" destOrd="0" presId="urn:microsoft.com/office/officeart/2005/8/layout/default"/>
    <dgm:cxn modelId="{52ACA52C-9B14-4AF0-BE67-8C0F7270F99D}" srcId="{F0EEA3EC-27B0-4096-ADC6-F231C9B0DB77}" destId="{8AC1DF75-784E-465B-A730-096BBCF7FB0C}" srcOrd="3" destOrd="0" parTransId="{FD682094-0F2E-4755-8155-3B107BFEA90E}" sibTransId="{02A52DFE-4471-484B-9B58-CE93B9DAABD3}"/>
    <dgm:cxn modelId="{C5DC3E2F-7BC7-4069-84EE-0C2BCC0E0143}" srcId="{F0EEA3EC-27B0-4096-ADC6-F231C9B0DB77}" destId="{2AE3B34B-57DA-4F24-B613-03BB820EE3F6}" srcOrd="4" destOrd="0" parTransId="{E3DF59DD-4EEC-435C-81D9-D45F1EF8EBC8}" sibTransId="{1BD776DB-2C62-406E-9253-49389D475128}"/>
    <dgm:cxn modelId="{B2040243-2903-47DC-B678-1F5550F2EAE9}" type="presOf" srcId="{32D71398-0D5F-453B-95BD-741AEC37EFE5}" destId="{57C1B85C-D23B-4D70-B404-2E6CA3929350}" srcOrd="0" destOrd="0" presId="urn:microsoft.com/office/officeart/2005/8/layout/default"/>
    <dgm:cxn modelId="{A5E82E70-6CF7-4C5E-8A90-E550BD54ED0C}" type="presOf" srcId="{24FDC99D-4DBC-40C4-AC79-AD6C3F3560CB}" destId="{23A2F3D2-B3E7-4864-91F0-0A991DCA0F2C}" srcOrd="0" destOrd="0" presId="urn:microsoft.com/office/officeart/2005/8/layout/default"/>
    <dgm:cxn modelId="{33BC388E-BF2A-4F24-A5E1-ADEFA6718194}" srcId="{F0EEA3EC-27B0-4096-ADC6-F231C9B0DB77}" destId="{D507A546-57ED-4D1A-9F31-71FDE100935A}" srcOrd="1" destOrd="0" parTransId="{93B380F8-BD14-4B4C-90BE-B2B697A7851D}" sibTransId="{9C40E141-C53C-4051-BD2D-1C7599E38F7A}"/>
    <dgm:cxn modelId="{42C40B99-2538-4CF0-9FB2-11861BA35383}" srcId="{F0EEA3EC-27B0-4096-ADC6-F231C9B0DB77}" destId="{24FDC99D-4DBC-40C4-AC79-AD6C3F3560CB}" srcOrd="0" destOrd="0" parTransId="{56625939-1758-4697-BB1F-4CD4C16140C5}" sibTransId="{1149C8E2-72B3-4ABB-B1D5-0E340F87A818}"/>
    <dgm:cxn modelId="{618EC1DC-CBD2-4404-BC67-D7B3EA95D195}" srcId="{F0EEA3EC-27B0-4096-ADC6-F231C9B0DB77}" destId="{32D71398-0D5F-453B-95BD-741AEC37EFE5}" srcOrd="2" destOrd="0" parTransId="{1EDE7EB0-EA88-4E01-9AEC-E55080D123DC}" sibTransId="{711DABCF-EEC8-4264-92A7-E7ABB971364A}"/>
    <dgm:cxn modelId="{8180F1F4-7889-4ADE-91D2-331D0D144089}" type="presOf" srcId="{F0EEA3EC-27B0-4096-ADC6-F231C9B0DB77}" destId="{F84881C0-ECEB-4F33-AD99-C70228C972C9}" srcOrd="0" destOrd="0" presId="urn:microsoft.com/office/officeart/2005/8/layout/default"/>
    <dgm:cxn modelId="{B01FF0C9-E065-44D8-AB30-A7F0C815EC36}" type="presParOf" srcId="{F84881C0-ECEB-4F33-AD99-C70228C972C9}" destId="{23A2F3D2-B3E7-4864-91F0-0A991DCA0F2C}" srcOrd="0" destOrd="0" presId="urn:microsoft.com/office/officeart/2005/8/layout/default"/>
    <dgm:cxn modelId="{78C35BD5-371C-46BD-A27A-351F43C07F51}" type="presParOf" srcId="{F84881C0-ECEB-4F33-AD99-C70228C972C9}" destId="{D0CE0121-6A29-4B18-8274-F144F2E4BD65}" srcOrd="1" destOrd="0" presId="urn:microsoft.com/office/officeart/2005/8/layout/default"/>
    <dgm:cxn modelId="{2468D52A-E971-4F01-9744-0A970C97856E}" type="presParOf" srcId="{F84881C0-ECEB-4F33-AD99-C70228C972C9}" destId="{41E3CC1E-061E-44AE-AE9C-741244892FCD}" srcOrd="2" destOrd="0" presId="urn:microsoft.com/office/officeart/2005/8/layout/default"/>
    <dgm:cxn modelId="{EF4BCAC6-6AF2-4095-A9B1-7F34F33C921D}" type="presParOf" srcId="{F84881C0-ECEB-4F33-AD99-C70228C972C9}" destId="{0689C60D-65A9-4966-87DC-1CA975F785E4}" srcOrd="3" destOrd="0" presId="urn:microsoft.com/office/officeart/2005/8/layout/default"/>
    <dgm:cxn modelId="{D34ADEE2-916B-4F13-96EC-B6277D766F5E}" type="presParOf" srcId="{F84881C0-ECEB-4F33-AD99-C70228C972C9}" destId="{57C1B85C-D23B-4D70-B404-2E6CA3929350}" srcOrd="4" destOrd="0" presId="urn:microsoft.com/office/officeart/2005/8/layout/default"/>
    <dgm:cxn modelId="{148B1ECA-0126-4D6F-BA64-ACBE2A32E452}" type="presParOf" srcId="{F84881C0-ECEB-4F33-AD99-C70228C972C9}" destId="{3A8E3C32-889F-4684-AFA7-22E016CD99FB}" srcOrd="5" destOrd="0" presId="urn:microsoft.com/office/officeart/2005/8/layout/default"/>
    <dgm:cxn modelId="{E1AFFB91-5B67-413A-AB8A-F6B16330B877}" type="presParOf" srcId="{F84881C0-ECEB-4F33-AD99-C70228C972C9}" destId="{F78DC5A1-0ABD-494F-80A6-3BDC0A7C77B4}" srcOrd="6" destOrd="0" presId="urn:microsoft.com/office/officeart/2005/8/layout/default"/>
    <dgm:cxn modelId="{1AE0CDA8-583B-4169-A3AC-80D8BC950B02}" type="presParOf" srcId="{F84881C0-ECEB-4F33-AD99-C70228C972C9}" destId="{4039BAA5-C6F6-4F7C-BA89-6967011E3045}" srcOrd="7" destOrd="0" presId="urn:microsoft.com/office/officeart/2005/8/layout/default"/>
    <dgm:cxn modelId="{87DCC1F3-B2A9-4B9E-846B-1758352DA623}" type="presParOf" srcId="{F84881C0-ECEB-4F33-AD99-C70228C972C9}" destId="{16DC6711-4FEB-4227-9B84-88BA51F753BA}" srcOrd="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BFB632-2350-4A77-AF27-B56D209E8245}" type="doc">
      <dgm:prSet loTypeId="urn:microsoft.com/office/officeart/2005/8/layout/vList5" loCatId="list" qsTypeId="urn:microsoft.com/office/officeart/2005/8/quickstyle/simple1" qsCatId="simple" csTypeId="urn:microsoft.com/office/officeart/2005/8/colors/accent1_2" csCatId="accent1" phldr="1"/>
      <dgm:spPr/>
    </dgm:pt>
    <dgm:pt modelId="{040E0523-DEF2-4972-94FC-C3360F18F103}" type="pres">
      <dgm:prSet presAssocID="{C3BFB632-2350-4A77-AF27-B56D209E8245}" presName="Name0" presStyleCnt="0">
        <dgm:presLayoutVars>
          <dgm:dir/>
          <dgm:animLvl val="lvl"/>
          <dgm:resizeHandles val="exact"/>
        </dgm:presLayoutVars>
      </dgm:prSet>
      <dgm:spPr/>
    </dgm:pt>
  </dgm:ptLst>
  <dgm:cxnLst>
    <dgm:cxn modelId="{FB061AD6-A60C-46CB-8C66-BDCC06B76693}" type="presOf" srcId="{C3BFB632-2350-4A77-AF27-B56D209E8245}" destId="{040E0523-DEF2-4972-94FC-C3360F18F10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312FED-5658-4AC1-8521-02775452F81A}" type="doc">
      <dgm:prSet loTypeId="urn:microsoft.com/office/officeart/2005/8/layout/rings+Icon" loCatId="officeonline" qsTypeId="urn:microsoft.com/office/officeart/2005/8/quickstyle/simple1" qsCatId="simple" csTypeId="urn:microsoft.com/office/officeart/2005/8/colors/accent1_2" csCatId="accent1" phldr="1"/>
      <dgm:spPr/>
      <dgm:t>
        <a:bodyPr/>
        <a:lstStyle/>
        <a:p>
          <a:endParaRPr lang="en-US"/>
        </a:p>
      </dgm:t>
    </dgm:pt>
    <dgm:pt modelId="{D819E280-A06C-4B37-9795-6403E8D15E59}">
      <dgm:prSet custT="1"/>
      <dgm:spPr/>
      <dgm:t>
        <a:bodyPr/>
        <a:lstStyle/>
        <a:p>
          <a:r>
            <a:rPr lang="en-US" sz="1600" dirty="0"/>
            <a:t>Renewed interest in PHA oversight</a:t>
          </a:r>
        </a:p>
      </dgm:t>
    </dgm:pt>
    <dgm:pt modelId="{12C39700-26F1-45B8-899F-48DF0A3DF607}" type="parTrans" cxnId="{CA0E5C95-B3D3-4350-8109-E9845B8E7C5E}">
      <dgm:prSet/>
      <dgm:spPr/>
      <dgm:t>
        <a:bodyPr/>
        <a:lstStyle/>
        <a:p>
          <a:endParaRPr lang="en-US"/>
        </a:p>
      </dgm:t>
    </dgm:pt>
    <dgm:pt modelId="{0245504E-EE65-48CF-9C5E-9E7B29CEB24A}" type="sibTrans" cxnId="{CA0E5C95-B3D3-4350-8109-E9845B8E7C5E}">
      <dgm:prSet/>
      <dgm:spPr/>
      <dgm:t>
        <a:bodyPr/>
        <a:lstStyle/>
        <a:p>
          <a:endParaRPr lang="en-US"/>
        </a:p>
      </dgm:t>
    </dgm:pt>
    <dgm:pt modelId="{98B2982A-E11E-42E4-96B8-0DD13A246817}">
      <dgm:prSet custT="1"/>
      <dgm:spPr/>
      <dgm:t>
        <a:bodyPr/>
        <a:lstStyle/>
        <a:p>
          <a:r>
            <a:rPr lang="en-US" sz="1600" dirty="0"/>
            <a:t>Oversight and Investigations Subcommittee of House Financial Services leading series of Congressional hearings</a:t>
          </a:r>
        </a:p>
      </dgm:t>
    </dgm:pt>
    <dgm:pt modelId="{DC6CCA7B-EBFC-428F-93E0-1BCD40D115CD}" type="parTrans" cxnId="{8A35A427-0A79-4585-9603-3B213F39A8B3}">
      <dgm:prSet/>
      <dgm:spPr/>
      <dgm:t>
        <a:bodyPr/>
        <a:lstStyle/>
        <a:p>
          <a:endParaRPr lang="en-US"/>
        </a:p>
      </dgm:t>
    </dgm:pt>
    <dgm:pt modelId="{B849A178-640A-4553-B80F-262FF91E0EC1}" type="sibTrans" cxnId="{8A35A427-0A79-4585-9603-3B213F39A8B3}">
      <dgm:prSet/>
      <dgm:spPr/>
      <dgm:t>
        <a:bodyPr/>
        <a:lstStyle/>
        <a:p>
          <a:endParaRPr lang="en-US"/>
        </a:p>
      </dgm:t>
    </dgm:pt>
    <dgm:pt modelId="{49B69185-E8C6-48EA-8BB2-175A245D94B8}">
      <dgm:prSet custT="1"/>
      <dgm:spPr/>
      <dgm:t>
        <a:bodyPr/>
        <a:lstStyle/>
        <a:p>
          <a:r>
            <a:rPr lang="en-US" sz="1600" dirty="0"/>
            <a:t>Goal is to try to show lapses in PHA management – however most have been individual examples</a:t>
          </a:r>
        </a:p>
      </dgm:t>
    </dgm:pt>
    <dgm:pt modelId="{26D03D21-061F-4749-B0B2-1830FF657F87}" type="parTrans" cxnId="{DDF3AAF2-54DE-4FBD-92EE-88622E942934}">
      <dgm:prSet/>
      <dgm:spPr/>
      <dgm:t>
        <a:bodyPr/>
        <a:lstStyle/>
        <a:p>
          <a:endParaRPr lang="en-US"/>
        </a:p>
      </dgm:t>
    </dgm:pt>
    <dgm:pt modelId="{3D3C0721-3123-4CEF-B71D-5F5DB1E3C5BE}" type="sibTrans" cxnId="{DDF3AAF2-54DE-4FBD-92EE-88622E942934}">
      <dgm:prSet/>
      <dgm:spPr/>
      <dgm:t>
        <a:bodyPr/>
        <a:lstStyle/>
        <a:p>
          <a:endParaRPr lang="en-US"/>
        </a:p>
      </dgm:t>
    </dgm:pt>
    <dgm:pt modelId="{AA136EC8-42AF-4B7A-B04C-1E155C6BEA18}">
      <dgm:prSet custT="1"/>
      <dgm:spPr/>
      <dgm:t>
        <a:bodyPr/>
        <a:lstStyle/>
        <a:p>
          <a:r>
            <a:rPr lang="en-US" sz="1600" b="0" dirty="0"/>
            <a:t>Data show that PHAs on the whole are responsible steward of federal dollars and serve their communities well</a:t>
          </a:r>
        </a:p>
      </dgm:t>
    </dgm:pt>
    <dgm:pt modelId="{0A2EB5F5-5481-45C2-8A61-D298C6E35024}" type="parTrans" cxnId="{4DDF1B73-1356-438D-A332-4157FB2CF905}">
      <dgm:prSet/>
      <dgm:spPr/>
      <dgm:t>
        <a:bodyPr/>
        <a:lstStyle/>
        <a:p>
          <a:endParaRPr lang="en-US"/>
        </a:p>
      </dgm:t>
    </dgm:pt>
    <dgm:pt modelId="{ECEF9EB2-2562-48FD-AA88-0254AEA65816}" type="sibTrans" cxnId="{4DDF1B73-1356-438D-A332-4157FB2CF905}">
      <dgm:prSet/>
      <dgm:spPr/>
      <dgm:t>
        <a:bodyPr/>
        <a:lstStyle/>
        <a:p>
          <a:endParaRPr lang="en-US"/>
        </a:p>
      </dgm:t>
    </dgm:pt>
    <dgm:pt modelId="{14AF6201-D611-4284-8D47-9997E91BB835}" type="pres">
      <dgm:prSet presAssocID="{D7312FED-5658-4AC1-8521-02775452F81A}" presName="Name0" presStyleCnt="0">
        <dgm:presLayoutVars>
          <dgm:chMax val="7"/>
          <dgm:dir/>
          <dgm:resizeHandles val="exact"/>
        </dgm:presLayoutVars>
      </dgm:prSet>
      <dgm:spPr/>
    </dgm:pt>
    <dgm:pt modelId="{981EA0A8-1ECA-4E71-A63C-F856D0C671D9}" type="pres">
      <dgm:prSet presAssocID="{D7312FED-5658-4AC1-8521-02775452F81A}" presName="ellipse1" presStyleLbl="vennNode1" presStyleIdx="0" presStyleCnt="4" custScaleX="109058" custScaleY="109045" custLinFactNeighborX="16140" custLinFactNeighborY="-18223">
        <dgm:presLayoutVars>
          <dgm:bulletEnabled val="1"/>
        </dgm:presLayoutVars>
      </dgm:prSet>
      <dgm:spPr/>
    </dgm:pt>
    <dgm:pt modelId="{DDAD17D7-B79F-4AC8-8204-D8E617F20628}" type="pres">
      <dgm:prSet presAssocID="{D7312FED-5658-4AC1-8521-02775452F81A}" presName="ellipse2" presStyleLbl="vennNode1" presStyleIdx="1" presStyleCnt="4" custScaleX="109058" custScaleY="109045" custLinFactNeighborX="-40568" custLinFactNeighborY="29217">
        <dgm:presLayoutVars>
          <dgm:bulletEnabled val="1"/>
        </dgm:presLayoutVars>
      </dgm:prSet>
      <dgm:spPr/>
    </dgm:pt>
    <dgm:pt modelId="{7EEA5A54-B1F4-44B9-AD3A-D191D43B5055}" type="pres">
      <dgm:prSet presAssocID="{D7312FED-5658-4AC1-8521-02775452F81A}" presName="ellipse3" presStyleLbl="vennNode1" presStyleIdx="2" presStyleCnt="4" custScaleX="109058" custScaleY="109045" custLinFactNeighborX="34044" custLinFactNeighborY="-18223">
        <dgm:presLayoutVars>
          <dgm:bulletEnabled val="1"/>
        </dgm:presLayoutVars>
      </dgm:prSet>
      <dgm:spPr/>
    </dgm:pt>
    <dgm:pt modelId="{5E70BACF-BABA-4DBC-9662-C6BDA4516D9D}" type="pres">
      <dgm:prSet presAssocID="{D7312FED-5658-4AC1-8521-02775452F81A}" presName="ellipse4" presStyleLbl="vennNode1" presStyleIdx="3" presStyleCnt="4" custScaleX="109058" custScaleY="109045" custLinFactNeighborX="-19631" custLinFactNeighborY="28940">
        <dgm:presLayoutVars>
          <dgm:bulletEnabled val="1"/>
        </dgm:presLayoutVars>
      </dgm:prSet>
      <dgm:spPr/>
    </dgm:pt>
  </dgm:ptLst>
  <dgm:cxnLst>
    <dgm:cxn modelId="{8A35A427-0A79-4585-9603-3B213F39A8B3}" srcId="{D7312FED-5658-4AC1-8521-02775452F81A}" destId="{98B2982A-E11E-42E4-96B8-0DD13A246817}" srcOrd="1" destOrd="0" parTransId="{DC6CCA7B-EBFC-428F-93E0-1BCD40D115CD}" sibTransId="{B849A178-640A-4553-B80F-262FF91E0EC1}"/>
    <dgm:cxn modelId="{5D4ADF6E-EB5B-4B2F-8DC5-E5C39351BF29}" type="presOf" srcId="{49B69185-E8C6-48EA-8BB2-175A245D94B8}" destId="{7EEA5A54-B1F4-44B9-AD3A-D191D43B5055}" srcOrd="0" destOrd="0" presId="urn:microsoft.com/office/officeart/2005/8/layout/rings+Icon"/>
    <dgm:cxn modelId="{4DDF1B73-1356-438D-A332-4157FB2CF905}" srcId="{D7312FED-5658-4AC1-8521-02775452F81A}" destId="{AA136EC8-42AF-4B7A-B04C-1E155C6BEA18}" srcOrd="3" destOrd="0" parTransId="{0A2EB5F5-5481-45C2-8A61-D298C6E35024}" sibTransId="{ECEF9EB2-2562-48FD-AA88-0254AEA65816}"/>
    <dgm:cxn modelId="{42312A76-24D4-47CE-974A-12A293F42519}" type="presOf" srcId="{98B2982A-E11E-42E4-96B8-0DD13A246817}" destId="{DDAD17D7-B79F-4AC8-8204-D8E617F20628}" srcOrd="0" destOrd="0" presId="urn:microsoft.com/office/officeart/2005/8/layout/rings+Icon"/>
    <dgm:cxn modelId="{E7E83A81-B54D-4FB3-B70A-3E22E554D434}" type="presOf" srcId="{D819E280-A06C-4B37-9795-6403E8D15E59}" destId="{981EA0A8-1ECA-4E71-A63C-F856D0C671D9}" srcOrd="0" destOrd="0" presId="urn:microsoft.com/office/officeart/2005/8/layout/rings+Icon"/>
    <dgm:cxn modelId="{CA0E5C95-B3D3-4350-8109-E9845B8E7C5E}" srcId="{D7312FED-5658-4AC1-8521-02775452F81A}" destId="{D819E280-A06C-4B37-9795-6403E8D15E59}" srcOrd="0" destOrd="0" parTransId="{12C39700-26F1-45B8-899F-48DF0A3DF607}" sibTransId="{0245504E-EE65-48CF-9C5E-9E7B29CEB24A}"/>
    <dgm:cxn modelId="{ADEDB2A5-B828-41E7-A807-311A5CC9CED1}" type="presOf" srcId="{D7312FED-5658-4AC1-8521-02775452F81A}" destId="{14AF6201-D611-4284-8D47-9997E91BB835}" srcOrd="0" destOrd="0" presId="urn:microsoft.com/office/officeart/2005/8/layout/rings+Icon"/>
    <dgm:cxn modelId="{668195E7-67FC-447C-AC42-BA8BCBD72A41}" type="presOf" srcId="{AA136EC8-42AF-4B7A-B04C-1E155C6BEA18}" destId="{5E70BACF-BABA-4DBC-9662-C6BDA4516D9D}" srcOrd="0" destOrd="0" presId="urn:microsoft.com/office/officeart/2005/8/layout/rings+Icon"/>
    <dgm:cxn modelId="{DDF3AAF2-54DE-4FBD-92EE-88622E942934}" srcId="{D7312FED-5658-4AC1-8521-02775452F81A}" destId="{49B69185-E8C6-48EA-8BB2-175A245D94B8}" srcOrd="2" destOrd="0" parTransId="{26D03D21-061F-4749-B0B2-1830FF657F87}" sibTransId="{3D3C0721-3123-4CEF-B71D-5F5DB1E3C5BE}"/>
    <dgm:cxn modelId="{2D6EA788-D812-4BBA-9D93-E46D4A6E0425}" type="presParOf" srcId="{14AF6201-D611-4284-8D47-9997E91BB835}" destId="{981EA0A8-1ECA-4E71-A63C-F856D0C671D9}" srcOrd="0" destOrd="0" presId="urn:microsoft.com/office/officeart/2005/8/layout/rings+Icon"/>
    <dgm:cxn modelId="{E82E15A5-DFA1-4A4D-BFE6-0C5C6D9373C0}" type="presParOf" srcId="{14AF6201-D611-4284-8D47-9997E91BB835}" destId="{DDAD17D7-B79F-4AC8-8204-D8E617F20628}" srcOrd="1" destOrd="0" presId="urn:microsoft.com/office/officeart/2005/8/layout/rings+Icon"/>
    <dgm:cxn modelId="{4A87E059-B8BB-4FFB-B02E-71E448DB7F54}" type="presParOf" srcId="{14AF6201-D611-4284-8D47-9997E91BB835}" destId="{7EEA5A54-B1F4-44B9-AD3A-D191D43B5055}" srcOrd="2" destOrd="0" presId="urn:microsoft.com/office/officeart/2005/8/layout/rings+Icon"/>
    <dgm:cxn modelId="{8E88B7D2-8FD0-4B62-A6EA-34DE3AE56AAF}" type="presParOf" srcId="{14AF6201-D611-4284-8D47-9997E91BB835}" destId="{5E70BACF-BABA-4DBC-9662-C6BDA4516D9D}" srcOrd="3" destOrd="0" presId="urn:microsoft.com/office/officeart/2005/8/layout/rings+Icon"/>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BFB632-2350-4A77-AF27-B56D209E8245}" type="doc">
      <dgm:prSet loTypeId="urn:microsoft.com/office/officeart/2005/8/layout/vList5" loCatId="list" qsTypeId="urn:microsoft.com/office/officeart/2005/8/quickstyle/simple1" qsCatId="simple" csTypeId="urn:microsoft.com/office/officeart/2005/8/colors/accent1_2" csCatId="accent1" phldr="1"/>
      <dgm:spPr/>
    </dgm:pt>
    <dgm:pt modelId="{040E0523-DEF2-4972-94FC-C3360F18F103}" type="pres">
      <dgm:prSet presAssocID="{C3BFB632-2350-4A77-AF27-B56D209E8245}" presName="Name0" presStyleCnt="0">
        <dgm:presLayoutVars>
          <dgm:dir/>
          <dgm:animLvl val="lvl"/>
          <dgm:resizeHandles val="exact"/>
        </dgm:presLayoutVars>
      </dgm:prSet>
      <dgm:spPr/>
    </dgm:pt>
  </dgm:ptLst>
  <dgm:cxnLst>
    <dgm:cxn modelId="{FB061AD6-A60C-46CB-8C66-BDCC06B76693}" type="presOf" srcId="{C3BFB632-2350-4A77-AF27-B56D209E8245}" destId="{040E0523-DEF2-4972-94FC-C3360F18F10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3233185-4E6E-4784-B0C0-8AA34CF421C8}"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4FB00FC4-AFB4-40C9-A8ED-5E0D732C0187}">
      <dgm:prSet/>
      <dgm:spPr/>
      <dgm:t>
        <a:bodyPr/>
        <a:lstStyle/>
        <a:p>
          <a:r>
            <a:rPr lang="en-US"/>
            <a:t>President Trump's FY 27 Budget proposal released on April 3</a:t>
          </a:r>
        </a:p>
      </dgm:t>
    </dgm:pt>
    <dgm:pt modelId="{6615A88B-B5C1-4F62-AFAB-37084D5987A0}" type="parTrans" cxnId="{E3AC3D4E-2A88-4573-BC49-43BCAE846166}">
      <dgm:prSet/>
      <dgm:spPr/>
      <dgm:t>
        <a:bodyPr/>
        <a:lstStyle/>
        <a:p>
          <a:endParaRPr lang="en-US"/>
        </a:p>
      </dgm:t>
    </dgm:pt>
    <dgm:pt modelId="{133217F0-413B-4678-B6D7-60C5A0D3B210}" type="sibTrans" cxnId="{E3AC3D4E-2A88-4573-BC49-43BCAE846166}">
      <dgm:prSet/>
      <dgm:spPr/>
      <dgm:t>
        <a:bodyPr/>
        <a:lstStyle/>
        <a:p>
          <a:endParaRPr lang="en-US"/>
        </a:p>
      </dgm:t>
    </dgm:pt>
    <dgm:pt modelId="{607B22D0-2513-46F7-85F8-7BD83281FD4C}">
      <dgm:prSet/>
      <dgm:spPr/>
      <dgm:t>
        <a:bodyPr/>
        <a:lstStyle/>
        <a:p>
          <a:r>
            <a:rPr lang="en-US"/>
            <a:t>Budget more realistic than FY 26, but still lacks the required funding to have funding keep pace with additional costs</a:t>
          </a:r>
        </a:p>
      </dgm:t>
    </dgm:pt>
    <dgm:pt modelId="{D214A7FD-60A6-407B-A50B-F90631CB4CD2}" type="parTrans" cxnId="{1BB81AB4-9F10-4F81-B02F-4ADA44E37564}">
      <dgm:prSet/>
      <dgm:spPr/>
      <dgm:t>
        <a:bodyPr/>
        <a:lstStyle/>
        <a:p>
          <a:endParaRPr lang="en-US"/>
        </a:p>
      </dgm:t>
    </dgm:pt>
    <dgm:pt modelId="{CB4A3F48-BEC7-4481-BBFD-667B3AED3EDB}" type="sibTrans" cxnId="{1BB81AB4-9F10-4F81-B02F-4ADA44E37564}">
      <dgm:prSet/>
      <dgm:spPr/>
      <dgm:t>
        <a:bodyPr/>
        <a:lstStyle/>
        <a:p>
          <a:endParaRPr lang="en-US"/>
        </a:p>
      </dgm:t>
    </dgm:pt>
    <dgm:pt modelId="{03B243D0-622F-460D-B5E0-017FAF5115EA}">
      <dgm:prSet/>
      <dgm:spPr/>
      <dgm:t>
        <a:bodyPr/>
        <a:lstStyle/>
        <a:p>
          <a:r>
            <a:rPr lang="en-US"/>
            <a:t>"President Proposes, Congress Disposes“</a:t>
          </a:r>
        </a:p>
      </dgm:t>
    </dgm:pt>
    <dgm:pt modelId="{B6CF396F-FACB-4CF6-933F-47DA2710F53A}" type="parTrans" cxnId="{3990F62F-03B8-4EE0-9D4C-3ABD1A2C03E4}">
      <dgm:prSet/>
      <dgm:spPr/>
      <dgm:t>
        <a:bodyPr/>
        <a:lstStyle/>
        <a:p>
          <a:endParaRPr lang="en-US"/>
        </a:p>
      </dgm:t>
    </dgm:pt>
    <dgm:pt modelId="{F73D606F-BAF2-41E3-98FF-7C4B83CB3A8B}" type="sibTrans" cxnId="{3990F62F-03B8-4EE0-9D4C-3ABD1A2C03E4}">
      <dgm:prSet/>
      <dgm:spPr/>
      <dgm:t>
        <a:bodyPr/>
        <a:lstStyle/>
        <a:p>
          <a:endParaRPr lang="en-US"/>
        </a:p>
      </dgm:t>
    </dgm:pt>
    <dgm:pt modelId="{BCFD6D48-B81E-4CA1-8A61-8E25413F66DB}">
      <dgm:prSet/>
      <dgm:spPr/>
      <dgm:t>
        <a:bodyPr/>
        <a:lstStyle/>
        <a:p>
          <a:r>
            <a:rPr lang="en-US"/>
            <a:t>House FY 27 THUD Appropriations </a:t>
          </a:r>
        </a:p>
      </dgm:t>
    </dgm:pt>
    <dgm:pt modelId="{15501C8B-BAAD-4639-8D2B-23990C63BDB1}" type="parTrans" cxnId="{6DF93A48-D01E-434B-BAE4-77AD0E945776}">
      <dgm:prSet/>
      <dgm:spPr/>
      <dgm:t>
        <a:bodyPr/>
        <a:lstStyle/>
        <a:p>
          <a:endParaRPr lang="en-US"/>
        </a:p>
      </dgm:t>
    </dgm:pt>
    <dgm:pt modelId="{2E6C14D8-E256-4B9B-AFCE-1B3AE502ABB7}" type="sibTrans" cxnId="{6DF93A48-D01E-434B-BAE4-77AD0E945776}">
      <dgm:prSet/>
      <dgm:spPr/>
      <dgm:t>
        <a:bodyPr/>
        <a:lstStyle/>
        <a:p>
          <a:endParaRPr lang="en-US"/>
        </a:p>
      </dgm:t>
    </dgm:pt>
    <dgm:pt modelId="{C610B62B-CFD2-420F-887C-B0518A2D3AEE}">
      <dgm:prSet/>
      <dgm:spPr/>
      <dgm:t>
        <a:bodyPr/>
        <a:lstStyle/>
        <a:p>
          <a:r>
            <a:rPr lang="en-US"/>
            <a:t>Senate FY 27 THUD Appropriations</a:t>
          </a:r>
        </a:p>
      </dgm:t>
    </dgm:pt>
    <dgm:pt modelId="{4C20E2B3-EC7F-45E4-9A80-6EFEAC277CDE}" type="parTrans" cxnId="{086F7F7F-0684-45DA-95AF-F2ADBA6E3C61}">
      <dgm:prSet/>
      <dgm:spPr/>
      <dgm:t>
        <a:bodyPr/>
        <a:lstStyle/>
        <a:p>
          <a:endParaRPr lang="en-US"/>
        </a:p>
      </dgm:t>
    </dgm:pt>
    <dgm:pt modelId="{986BDAE4-AAAA-4C1A-A5F7-A66F2FD0C758}" type="sibTrans" cxnId="{086F7F7F-0684-45DA-95AF-F2ADBA6E3C61}">
      <dgm:prSet/>
      <dgm:spPr/>
      <dgm:t>
        <a:bodyPr/>
        <a:lstStyle/>
        <a:p>
          <a:endParaRPr lang="en-US"/>
        </a:p>
      </dgm:t>
    </dgm:pt>
    <dgm:pt modelId="{DF5E7A65-156F-4FC0-B251-FF58533A7B05}" type="pres">
      <dgm:prSet presAssocID="{B3233185-4E6E-4784-B0C0-8AA34CF421C8}" presName="Name0" presStyleCnt="0">
        <dgm:presLayoutVars>
          <dgm:dir/>
          <dgm:animLvl val="lvl"/>
          <dgm:resizeHandles val="exact"/>
        </dgm:presLayoutVars>
      </dgm:prSet>
      <dgm:spPr/>
    </dgm:pt>
    <dgm:pt modelId="{4C094B1D-E172-4527-9B56-D1E935BB02B4}" type="pres">
      <dgm:prSet presAssocID="{C610B62B-CFD2-420F-887C-B0518A2D3AEE}" presName="boxAndChildren" presStyleCnt="0"/>
      <dgm:spPr/>
    </dgm:pt>
    <dgm:pt modelId="{2019581A-D36B-4BF9-ADDD-234629D98619}" type="pres">
      <dgm:prSet presAssocID="{C610B62B-CFD2-420F-887C-B0518A2D3AEE}" presName="parentTextBox" presStyleLbl="node1" presStyleIdx="0" presStyleCnt="5"/>
      <dgm:spPr/>
    </dgm:pt>
    <dgm:pt modelId="{C50C53B7-D7BE-4B8F-8896-306935EDB0DB}" type="pres">
      <dgm:prSet presAssocID="{2E6C14D8-E256-4B9B-AFCE-1B3AE502ABB7}" presName="sp" presStyleCnt="0"/>
      <dgm:spPr/>
    </dgm:pt>
    <dgm:pt modelId="{0799560C-0988-4EF0-A36E-A1156D00B22F}" type="pres">
      <dgm:prSet presAssocID="{BCFD6D48-B81E-4CA1-8A61-8E25413F66DB}" presName="arrowAndChildren" presStyleCnt="0"/>
      <dgm:spPr/>
    </dgm:pt>
    <dgm:pt modelId="{0DE49E37-7AB8-4E3D-B26D-9F7F255D26BD}" type="pres">
      <dgm:prSet presAssocID="{BCFD6D48-B81E-4CA1-8A61-8E25413F66DB}" presName="parentTextArrow" presStyleLbl="node1" presStyleIdx="1" presStyleCnt="5"/>
      <dgm:spPr/>
    </dgm:pt>
    <dgm:pt modelId="{0CBA8583-6CB2-4ABD-86F7-010F886910A0}" type="pres">
      <dgm:prSet presAssocID="{F73D606F-BAF2-41E3-98FF-7C4B83CB3A8B}" presName="sp" presStyleCnt="0"/>
      <dgm:spPr/>
    </dgm:pt>
    <dgm:pt modelId="{5D48D9F3-3796-4F12-8A09-0A5FF416347F}" type="pres">
      <dgm:prSet presAssocID="{03B243D0-622F-460D-B5E0-017FAF5115EA}" presName="arrowAndChildren" presStyleCnt="0"/>
      <dgm:spPr/>
    </dgm:pt>
    <dgm:pt modelId="{3713E95D-B1F1-4F6E-930F-EE2D50B139BD}" type="pres">
      <dgm:prSet presAssocID="{03B243D0-622F-460D-B5E0-017FAF5115EA}" presName="parentTextArrow" presStyleLbl="node1" presStyleIdx="2" presStyleCnt="5"/>
      <dgm:spPr/>
    </dgm:pt>
    <dgm:pt modelId="{3B0DE2D3-E387-432C-9A67-8A96B5FC4E35}" type="pres">
      <dgm:prSet presAssocID="{CB4A3F48-BEC7-4481-BBFD-667B3AED3EDB}" presName="sp" presStyleCnt="0"/>
      <dgm:spPr/>
    </dgm:pt>
    <dgm:pt modelId="{6CB4D915-3C75-48A5-976C-AF3289A973A7}" type="pres">
      <dgm:prSet presAssocID="{607B22D0-2513-46F7-85F8-7BD83281FD4C}" presName="arrowAndChildren" presStyleCnt="0"/>
      <dgm:spPr/>
    </dgm:pt>
    <dgm:pt modelId="{3DEABB45-143B-4400-8FDC-AA318E0042B7}" type="pres">
      <dgm:prSet presAssocID="{607B22D0-2513-46F7-85F8-7BD83281FD4C}" presName="parentTextArrow" presStyleLbl="node1" presStyleIdx="3" presStyleCnt="5"/>
      <dgm:spPr/>
    </dgm:pt>
    <dgm:pt modelId="{C6FB5462-7E99-4634-A880-01A469BA23C5}" type="pres">
      <dgm:prSet presAssocID="{133217F0-413B-4678-B6D7-60C5A0D3B210}" presName="sp" presStyleCnt="0"/>
      <dgm:spPr/>
    </dgm:pt>
    <dgm:pt modelId="{53D5085E-080A-4727-A5BF-627D8BD0A15B}" type="pres">
      <dgm:prSet presAssocID="{4FB00FC4-AFB4-40C9-A8ED-5E0D732C0187}" presName="arrowAndChildren" presStyleCnt="0"/>
      <dgm:spPr/>
    </dgm:pt>
    <dgm:pt modelId="{2689CD2C-241F-4EE1-982F-5F72669496C1}" type="pres">
      <dgm:prSet presAssocID="{4FB00FC4-AFB4-40C9-A8ED-5E0D732C0187}" presName="parentTextArrow" presStyleLbl="node1" presStyleIdx="4" presStyleCnt="5"/>
      <dgm:spPr/>
    </dgm:pt>
  </dgm:ptLst>
  <dgm:cxnLst>
    <dgm:cxn modelId="{20661C03-5BAE-4EF3-B14E-CB6A17D49BCB}" type="presOf" srcId="{4FB00FC4-AFB4-40C9-A8ED-5E0D732C0187}" destId="{2689CD2C-241F-4EE1-982F-5F72669496C1}" srcOrd="0" destOrd="0" presId="urn:microsoft.com/office/officeart/2005/8/layout/process4"/>
    <dgm:cxn modelId="{3990F62F-03B8-4EE0-9D4C-3ABD1A2C03E4}" srcId="{B3233185-4E6E-4784-B0C0-8AA34CF421C8}" destId="{03B243D0-622F-460D-B5E0-017FAF5115EA}" srcOrd="2" destOrd="0" parTransId="{B6CF396F-FACB-4CF6-933F-47DA2710F53A}" sibTransId="{F73D606F-BAF2-41E3-98FF-7C4B83CB3A8B}"/>
    <dgm:cxn modelId="{1524BF3C-E8BC-474E-BBFA-19335EEC1C24}" type="presOf" srcId="{03B243D0-622F-460D-B5E0-017FAF5115EA}" destId="{3713E95D-B1F1-4F6E-930F-EE2D50B139BD}" srcOrd="0" destOrd="0" presId="urn:microsoft.com/office/officeart/2005/8/layout/process4"/>
    <dgm:cxn modelId="{D011043D-401F-43CB-A42A-B3E5215B64C2}" type="presOf" srcId="{607B22D0-2513-46F7-85F8-7BD83281FD4C}" destId="{3DEABB45-143B-4400-8FDC-AA318E0042B7}" srcOrd="0" destOrd="0" presId="urn:microsoft.com/office/officeart/2005/8/layout/process4"/>
    <dgm:cxn modelId="{6DF93A48-D01E-434B-BAE4-77AD0E945776}" srcId="{B3233185-4E6E-4784-B0C0-8AA34CF421C8}" destId="{BCFD6D48-B81E-4CA1-8A61-8E25413F66DB}" srcOrd="3" destOrd="0" parTransId="{15501C8B-BAAD-4639-8D2B-23990C63BDB1}" sibTransId="{2E6C14D8-E256-4B9B-AFCE-1B3AE502ABB7}"/>
    <dgm:cxn modelId="{2871ED6D-41B3-4EF8-B042-74B255B74607}" type="presOf" srcId="{BCFD6D48-B81E-4CA1-8A61-8E25413F66DB}" destId="{0DE49E37-7AB8-4E3D-B26D-9F7F255D26BD}" srcOrd="0" destOrd="0" presId="urn:microsoft.com/office/officeart/2005/8/layout/process4"/>
    <dgm:cxn modelId="{E3AC3D4E-2A88-4573-BC49-43BCAE846166}" srcId="{B3233185-4E6E-4784-B0C0-8AA34CF421C8}" destId="{4FB00FC4-AFB4-40C9-A8ED-5E0D732C0187}" srcOrd="0" destOrd="0" parTransId="{6615A88B-B5C1-4F62-AFAB-37084D5987A0}" sibTransId="{133217F0-413B-4678-B6D7-60C5A0D3B210}"/>
    <dgm:cxn modelId="{14A4A57B-8AA1-43D4-A836-312E381586EE}" type="presOf" srcId="{C610B62B-CFD2-420F-887C-B0518A2D3AEE}" destId="{2019581A-D36B-4BF9-ADDD-234629D98619}" srcOrd="0" destOrd="0" presId="urn:microsoft.com/office/officeart/2005/8/layout/process4"/>
    <dgm:cxn modelId="{086F7F7F-0684-45DA-95AF-F2ADBA6E3C61}" srcId="{B3233185-4E6E-4784-B0C0-8AA34CF421C8}" destId="{C610B62B-CFD2-420F-887C-B0518A2D3AEE}" srcOrd="4" destOrd="0" parTransId="{4C20E2B3-EC7F-45E4-9A80-6EFEAC277CDE}" sibTransId="{986BDAE4-AAAA-4C1A-A5F7-A66F2FD0C758}"/>
    <dgm:cxn modelId="{1BB81AB4-9F10-4F81-B02F-4ADA44E37564}" srcId="{B3233185-4E6E-4784-B0C0-8AA34CF421C8}" destId="{607B22D0-2513-46F7-85F8-7BD83281FD4C}" srcOrd="1" destOrd="0" parTransId="{D214A7FD-60A6-407B-A50B-F90631CB4CD2}" sibTransId="{CB4A3F48-BEC7-4481-BBFD-667B3AED3EDB}"/>
    <dgm:cxn modelId="{838793C0-C2D6-4FD3-BF76-4E1F8C962BCB}" type="presOf" srcId="{B3233185-4E6E-4784-B0C0-8AA34CF421C8}" destId="{DF5E7A65-156F-4FC0-B251-FF58533A7B05}" srcOrd="0" destOrd="0" presId="urn:microsoft.com/office/officeart/2005/8/layout/process4"/>
    <dgm:cxn modelId="{4993B4F9-67DF-47B8-A546-75D2E91DC2B2}" type="presParOf" srcId="{DF5E7A65-156F-4FC0-B251-FF58533A7B05}" destId="{4C094B1D-E172-4527-9B56-D1E935BB02B4}" srcOrd="0" destOrd="0" presId="urn:microsoft.com/office/officeart/2005/8/layout/process4"/>
    <dgm:cxn modelId="{EBF6773C-FD01-4222-BF94-C74D0E4704D3}" type="presParOf" srcId="{4C094B1D-E172-4527-9B56-D1E935BB02B4}" destId="{2019581A-D36B-4BF9-ADDD-234629D98619}" srcOrd="0" destOrd="0" presId="urn:microsoft.com/office/officeart/2005/8/layout/process4"/>
    <dgm:cxn modelId="{F58B4650-4153-4177-9962-1206504CE04B}" type="presParOf" srcId="{DF5E7A65-156F-4FC0-B251-FF58533A7B05}" destId="{C50C53B7-D7BE-4B8F-8896-306935EDB0DB}" srcOrd="1" destOrd="0" presId="urn:microsoft.com/office/officeart/2005/8/layout/process4"/>
    <dgm:cxn modelId="{0CB286B9-259C-4277-8FD6-20F594FA734A}" type="presParOf" srcId="{DF5E7A65-156F-4FC0-B251-FF58533A7B05}" destId="{0799560C-0988-4EF0-A36E-A1156D00B22F}" srcOrd="2" destOrd="0" presId="urn:microsoft.com/office/officeart/2005/8/layout/process4"/>
    <dgm:cxn modelId="{C66DF2FD-CC60-451F-82F6-E28CCD5DBDF3}" type="presParOf" srcId="{0799560C-0988-4EF0-A36E-A1156D00B22F}" destId="{0DE49E37-7AB8-4E3D-B26D-9F7F255D26BD}" srcOrd="0" destOrd="0" presId="urn:microsoft.com/office/officeart/2005/8/layout/process4"/>
    <dgm:cxn modelId="{4FF5B682-0562-4742-A97C-1927A8A3F430}" type="presParOf" srcId="{DF5E7A65-156F-4FC0-B251-FF58533A7B05}" destId="{0CBA8583-6CB2-4ABD-86F7-010F886910A0}" srcOrd="3" destOrd="0" presId="urn:microsoft.com/office/officeart/2005/8/layout/process4"/>
    <dgm:cxn modelId="{9D28336B-F2AF-4A51-9248-B7CF33309965}" type="presParOf" srcId="{DF5E7A65-156F-4FC0-B251-FF58533A7B05}" destId="{5D48D9F3-3796-4F12-8A09-0A5FF416347F}" srcOrd="4" destOrd="0" presId="urn:microsoft.com/office/officeart/2005/8/layout/process4"/>
    <dgm:cxn modelId="{9EBD21E2-F31C-4514-9097-948AA45B882F}" type="presParOf" srcId="{5D48D9F3-3796-4F12-8A09-0A5FF416347F}" destId="{3713E95D-B1F1-4F6E-930F-EE2D50B139BD}" srcOrd="0" destOrd="0" presId="urn:microsoft.com/office/officeart/2005/8/layout/process4"/>
    <dgm:cxn modelId="{FB972456-2049-42B1-8778-59AA49255AE5}" type="presParOf" srcId="{DF5E7A65-156F-4FC0-B251-FF58533A7B05}" destId="{3B0DE2D3-E387-432C-9A67-8A96B5FC4E35}" srcOrd="5" destOrd="0" presId="urn:microsoft.com/office/officeart/2005/8/layout/process4"/>
    <dgm:cxn modelId="{6E275F5E-1ACC-4CA3-884B-48A983917F15}" type="presParOf" srcId="{DF5E7A65-156F-4FC0-B251-FF58533A7B05}" destId="{6CB4D915-3C75-48A5-976C-AF3289A973A7}" srcOrd="6" destOrd="0" presId="urn:microsoft.com/office/officeart/2005/8/layout/process4"/>
    <dgm:cxn modelId="{A5AFD454-3EBA-44FF-AD36-C5B7BE1071E6}" type="presParOf" srcId="{6CB4D915-3C75-48A5-976C-AF3289A973A7}" destId="{3DEABB45-143B-4400-8FDC-AA318E0042B7}" srcOrd="0" destOrd="0" presId="urn:microsoft.com/office/officeart/2005/8/layout/process4"/>
    <dgm:cxn modelId="{3316FB6F-7524-441A-B10E-9110FB6FEFEA}" type="presParOf" srcId="{DF5E7A65-156F-4FC0-B251-FF58533A7B05}" destId="{C6FB5462-7E99-4634-A880-01A469BA23C5}" srcOrd="7" destOrd="0" presId="urn:microsoft.com/office/officeart/2005/8/layout/process4"/>
    <dgm:cxn modelId="{C6518309-CF48-4F55-AF4D-40CD8959222B}" type="presParOf" srcId="{DF5E7A65-156F-4FC0-B251-FF58533A7B05}" destId="{53D5085E-080A-4727-A5BF-627D8BD0A15B}" srcOrd="8" destOrd="0" presId="urn:microsoft.com/office/officeart/2005/8/layout/process4"/>
    <dgm:cxn modelId="{E62E46B0-E7E5-449F-9478-0877C8452E81}" type="presParOf" srcId="{53D5085E-080A-4727-A5BF-627D8BD0A15B}" destId="{2689CD2C-241F-4EE1-982F-5F72669496C1}"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FADAF6-2F85-4142-8AA4-B054B4EB4FC4}"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B050754B-1C35-439A-A604-F09EDEBD6F60}">
      <dgm:prSet/>
      <dgm:spPr/>
      <dgm:t>
        <a:bodyPr/>
        <a:lstStyle/>
        <a:p>
          <a:r>
            <a:rPr lang="en-US"/>
            <a:t>Term Limits / Work Requirements</a:t>
          </a:r>
        </a:p>
      </dgm:t>
    </dgm:pt>
    <dgm:pt modelId="{C1B5E2F4-2DDD-477B-BAB2-EA6E9721FE38}" type="parTrans" cxnId="{99036194-D464-4937-9ED6-CE9831773E45}">
      <dgm:prSet/>
      <dgm:spPr/>
      <dgm:t>
        <a:bodyPr/>
        <a:lstStyle/>
        <a:p>
          <a:endParaRPr lang="en-US"/>
        </a:p>
      </dgm:t>
    </dgm:pt>
    <dgm:pt modelId="{73E11427-489D-47F9-9A67-4A888C03CF90}" type="sibTrans" cxnId="{99036194-D464-4937-9ED6-CE9831773E45}">
      <dgm:prSet/>
      <dgm:spPr/>
      <dgm:t>
        <a:bodyPr/>
        <a:lstStyle/>
        <a:p>
          <a:endParaRPr lang="en-US"/>
        </a:p>
      </dgm:t>
    </dgm:pt>
    <dgm:pt modelId="{1E309963-2EA9-4298-AE6D-CEFD3A1C7613}">
      <dgm:prSet/>
      <dgm:spPr/>
      <dgm:t>
        <a:bodyPr/>
        <a:lstStyle/>
        <a:p>
          <a:r>
            <a:rPr lang="en-US"/>
            <a:t>Improving PHA Performance Beyond Regulatory Requirements </a:t>
          </a:r>
        </a:p>
      </dgm:t>
    </dgm:pt>
    <dgm:pt modelId="{D33D4ACB-DCCE-4BF3-A0E5-5177B806E89C}" type="parTrans" cxnId="{EC18B6CF-AD27-4B38-9BFC-8FA6A6E9D6D0}">
      <dgm:prSet/>
      <dgm:spPr/>
      <dgm:t>
        <a:bodyPr/>
        <a:lstStyle/>
        <a:p>
          <a:endParaRPr lang="en-US"/>
        </a:p>
      </dgm:t>
    </dgm:pt>
    <dgm:pt modelId="{75730A74-4D52-4B1A-8698-821A85AA7236}" type="sibTrans" cxnId="{EC18B6CF-AD27-4B38-9BFC-8FA6A6E9D6D0}">
      <dgm:prSet/>
      <dgm:spPr/>
      <dgm:t>
        <a:bodyPr/>
        <a:lstStyle/>
        <a:p>
          <a:endParaRPr lang="en-US"/>
        </a:p>
      </dgm:t>
    </dgm:pt>
    <dgm:pt modelId="{4F87C982-9320-45A7-A5FD-9509261C2E7F}">
      <dgm:prSet/>
      <dgm:spPr/>
      <dgm:t>
        <a:bodyPr/>
        <a:lstStyle/>
        <a:p>
          <a:r>
            <a:rPr lang="en-US"/>
            <a:t>Prohibition on New Public Housing Construction / Re-benchmarking Faircloth Limits</a:t>
          </a:r>
        </a:p>
      </dgm:t>
    </dgm:pt>
    <dgm:pt modelId="{3A1B0195-AB22-414A-B95A-3184A252EA5E}" type="parTrans" cxnId="{7C5AAD27-8224-4177-A9FF-5E042EFB3F61}">
      <dgm:prSet/>
      <dgm:spPr/>
      <dgm:t>
        <a:bodyPr/>
        <a:lstStyle/>
        <a:p>
          <a:endParaRPr lang="en-US"/>
        </a:p>
      </dgm:t>
    </dgm:pt>
    <dgm:pt modelId="{11EF1BCD-6E80-4874-ACB4-F12BAECC6154}" type="sibTrans" cxnId="{7C5AAD27-8224-4177-A9FF-5E042EFB3F61}">
      <dgm:prSet/>
      <dgm:spPr/>
      <dgm:t>
        <a:bodyPr/>
        <a:lstStyle/>
        <a:p>
          <a:endParaRPr lang="en-US"/>
        </a:p>
      </dgm:t>
    </dgm:pt>
    <dgm:pt modelId="{BD1BF5AA-E1F6-4F1F-A722-6F87F1F4CAE7}">
      <dgm:prSet/>
      <dgm:spPr/>
      <dgm:t>
        <a:bodyPr/>
        <a:lstStyle/>
        <a:p>
          <a:r>
            <a:rPr lang="en-US"/>
            <a:t>No New Voucher Issuance</a:t>
          </a:r>
        </a:p>
      </dgm:t>
    </dgm:pt>
    <dgm:pt modelId="{49CEC991-980E-4A5C-B523-10D1C8A64266}" type="parTrans" cxnId="{C9F1272A-6641-41A3-B3C3-EC4B846743D5}">
      <dgm:prSet/>
      <dgm:spPr/>
      <dgm:t>
        <a:bodyPr/>
        <a:lstStyle/>
        <a:p>
          <a:endParaRPr lang="en-US"/>
        </a:p>
      </dgm:t>
    </dgm:pt>
    <dgm:pt modelId="{E2160133-972F-48F1-85C4-3F41566098A0}" type="sibTrans" cxnId="{C9F1272A-6641-41A3-B3C3-EC4B846743D5}">
      <dgm:prSet/>
      <dgm:spPr/>
      <dgm:t>
        <a:bodyPr/>
        <a:lstStyle/>
        <a:p>
          <a:endParaRPr lang="en-US"/>
        </a:p>
      </dgm:t>
    </dgm:pt>
    <dgm:pt modelId="{1B736FC5-E22D-4DD1-B4D8-AE1F82578357}">
      <dgm:prSet/>
      <dgm:spPr/>
      <dgm:t>
        <a:bodyPr/>
        <a:lstStyle/>
        <a:p>
          <a:r>
            <a:rPr lang="en-US"/>
            <a:t>No EHV Waiver Authority</a:t>
          </a:r>
        </a:p>
      </dgm:t>
    </dgm:pt>
    <dgm:pt modelId="{12FA6802-AD0C-41B7-8C27-F4B03A1D353C}" type="parTrans" cxnId="{E0141319-0DCF-4F02-B3D4-B4FEF4995010}">
      <dgm:prSet/>
      <dgm:spPr/>
      <dgm:t>
        <a:bodyPr/>
        <a:lstStyle/>
        <a:p>
          <a:endParaRPr lang="en-US"/>
        </a:p>
      </dgm:t>
    </dgm:pt>
    <dgm:pt modelId="{AADCEF6A-D274-44A9-AF18-F3A6D9E6DBC4}" type="sibTrans" cxnId="{E0141319-0DCF-4F02-B3D4-B4FEF4995010}">
      <dgm:prSet/>
      <dgm:spPr/>
      <dgm:t>
        <a:bodyPr/>
        <a:lstStyle/>
        <a:p>
          <a:endParaRPr lang="en-US"/>
        </a:p>
      </dgm:t>
    </dgm:pt>
    <dgm:pt modelId="{F6139ADF-8981-4FFC-96E0-BA57B408AFC2}">
      <dgm:prSet/>
      <dgm:spPr/>
      <dgm:t>
        <a:bodyPr/>
        <a:lstStyle/>
        <a:p>
          <a:r>
            <a:rPr lang="en-US"/>
            <a:t>Prohibition on PBRA / Section 811 / Section 202 Rent Adjustments</a:t>
          </a:r>
        </a:p>
      </dgm:t>
    </dgm:pt>
    <dgm:pt modelId="{6FCE09AF-171F-4B6D-8FAE-889F013BC030}" type="parTrans" cxnId="{86350455-1682-485F-866B-9DE7CF35A6C8}">
      <dgm:prSet/>
      <dgm:spPr/>
      <dgm:t>
        <a:bodyPr/>
        <a:lstStyle/>
        <a:p>
          <a:endParaRPr lang="en-US"/>
        </a:p>
      </dgm:t>
    </dgm:pt>
    <dgm:pt modelId="{D1AC4B7B-1D97-4CA6-996F-55B368106832}" type="sibTrans" cxnId="{86350455-1682-485F-866B-9DE7CF35A6C8}">
      <dgm:prSet/>
      <dgm:spPr/>
      <dgm:t>
        <a:bodyPr/>
        <a:lstStyle/>
        <a:p>
          <a:endParaRPr lang="en-US"/>
        </a:p>
      </dgm:t>
    </dgm:pt>
    <dgm:pt modelId="{A2FED8EB-277B-4C47-BE9B-F63FDF4D67C8}" type="pres">
      <dgm:prSet presAssocID="{67FADAF6-2F85-4142-8AA4-B054B4EB4FC4}" presName="CompostProcess" presStyleCnt="0">
        <dgm:presLayoutVars>
          <dgm:dir/>
          <dgm:resizeHandles val="exact"/>
        </dgm:presLayoutVars>
      </dgm:prSet>
      <dgm:spPr/>
    </dgm:pt>
    <dgm:pt modelId="{F01B4C36-AA02-46D0-9400-CAD759D2766A}" type="pres">
      <dgm:prSet presAssocID="{67FADAF6-2F85-4142-8AA4-B054B4EB4FC4}" presName="arrow" presStyleLbl="bgShp" presStyleIdx="0" presStyleCnt="1"/>
      <dgm:spPr/>
    </dgm:pt>
    <dgm:pt modelId="{8F99BD94-6E79-41B8-B3EB-2B47343F15D0}" type="pres">
      <dgm:prSet presAssocID="{67FADAF6-2F85-4142-8AA4-B054B4EB4FC4}" presName="linearProcess" presStyleCnt="0"/>
      <dgm:spPr/>
    </dgm:pt>
    <dgm:pt modelId="{B88B7405-58AF-48B6-AAE9-082B1859D6CA}" type="pres">
      <dgm:prSet presAssocID="{B050754B-1C35-439A-A604-F09EDEBD6F60}" presName="textNode" presStyleLbl="node1" presStyleIdx="0" presStyleCnt="6">
        <dgm:presLayoutVars>
          <dgm:bulletEnabled val="1"/>
        </dgm:presLayoutVars>
      </dgm:prSet>
      <dgm:spPr/>
    </dgm:pt>
    <dgm:pt modelId="{AB902D2F-D7B2-4BC2-A52E-BFDB6A4B8BDA}" type="pres">
      <dgm:prSet presAssocID="{73E11427-489D-47F9-9A67-4A888C03CF90}" presName="sibTrans" presStyleCnt="0"/>
      <dgm:spPr/>
    </dgm:pt>
    <dgm:pt modelId="{B3FD33B7-9E71-4207-9B43-DD5F70304B57}" type="pres">
      <dgm:prSet presAssocID="{1E309963-2EA9-4298-AE6D-CEFD3A1C7613}" presName="textNode" presStyleLbl="node1" presStyleIdx="1" presStyleCnt="6">
        <dgm:presLayoutVars>
          <dgm:bulletEnabled val="1"/>
        </dgm:presLayoutVars>
      </dgm:prSet>
      <dgm:spPr/>
    </dgm:pt>
    <dgm:pt modelId="{512C431F-F14E-4C96-8D0D-A9578B940A31}" type="pres">
      <dgm:prSet presAssocID="{75730A74-4D52-4B1A-8698-821A85AA7236}" presName="sibTrans" presStyleCnt="0"/>
      <dgm:spPr/>
    </dgm:pt>
    <dgm:pt modelId="{863F51DC-3DE9-4806-8E54-4B2B92713F43}" type="pres">
      <dgm:prSet presAssocID="{4F87C982-9320-45A7-A5FD-9509261C2E7F}" presName="textNode" presStyleLbl="node1" presStyleIdx="2" presStyleCnt="6">
        <dgm:presLayoutVars>
          <dgm:bulletEnabled val="1"/>
        </dgm:presLayoutVars>
      </dgm:prSet>
      <dgm:spPr/>
    </dgm:pt>
    <dgm:pt modelId="{2AE7CEFA-4A26-4A0B-AD85-363774F1BFAC}" type="pres">
      <dgm:prSet presAssocID="{11EF1BCD-6E80-4874-ACB4-F12BAECC6154}" presName="sibTrans" presStyleCnt="0"/>
      <dgm:spPr/>
    </dgm:pt>
    <dgm:pt modelId="{E65F47B6-D270-4B9F-8918-C2721B573A10}" type="pres">
      <dgm:prSet presAssocID="{BD1BF5AA-E1F6-4F1F-A722-6F87F1F4CAE7}" presName="textNode" presStyleLbl="node1" presStyleIdx="3" presStyleCnt="6">
        <dgm:presLayoutVars>
          <dgm:bulletEnabled val="1"/>
        </dgm:presLayoutVars>
      </dgm:prSet>
      <dgm:spPr/>
    </dgm:pt>
    <dgm:pt modelId="{EDE7D5D8-E8C2-4AAF-9717-FA82A51E7533}" type="pres">
      <dgm:prSet presAssocID="{E2160133-972F-48F1-85C4-3F41566098A0}" presName="sibTrans" presStyleCnt="0"/>
      <dgm:spPr/>
    </dgm:pt>
    <dgm:pt modelId="{4BA1BD37-67B6-4C24-B144-706235E15C69}" type="pres">
      <dgm:prSet presAssocID="{1B736FC5-E22D-4DD1-B4D8-AE1F82578357}" presName="textNode" presStyleLbl="node1" presStyleIdx="4" presStyleCnt="6">
        <dgm:presLayoutVars>
          <dgm:bulletEnabled val="1"/>
        </dgm:presLayoutVars>
      </dgm:prSet>
      <dgm:spPr/>
    </dgm:pt>
    <dgm:pt modelId="{2E092122-BB72-4C4F-B1CB-7F20D4D8873E}" type="pres">
      <dgm:prSet presAssocID="{AADCEF6A-D274-44A9-AF18-F3A6D9E6DBC4}" presName="sibTrans" presStyleCnt="0"/>
      <dgm:spPr/>
    </dgm:pt>
    <dgm:pt modelId="{4484145B-4010-4971-9E3F-C94EFC2DDB22}" type="pres">
      <dgm:prSet presAssocID="{F6139ADF-8981-4FFC-96E0-BA57B408AFC2}" presName="textNode" presStyleLbl="node1" presStyleIdx="5" presStyleCnt="6">
        <dgm:presLayoutVars>
          <dgm:bulletEnabled val="1"/>
        </dgm:presLayoutVars>
      </dgm:prSet>
      <dgm:spPr/>
    </dgm:pt>
  </dgm:ptLst>
  <dgm:cxnLst>
    <dgm:cxn modelId="{72EC8501-A998-44D9-AC8E-DBA4B232D4CB}" type="presOf" srcId="{4F87C982-9320-45A7-A5FD-9509261C2E7F}" destId="{863F51DC-3DE9-4806-8E54-4B2B92713F43}" srcOrd="0" destOrd="0" presId="urn:microsoft.com/office/officeart/2005/8/layout/hProcess9"/>
    <dgm:cxn modelId="{E0141319-0DCF-4F02-B3D4-B4FEF4995010}" srcId="{67FADAF6-2F85-4142-8AA4-B054B4EB4FC4}" destId="{1B736FC5-E22D-4DD1-B4D8-AE1F82578357}" srcOrd="4" destOrd="0" parTransId="{12FA6802-AD0C-41B7-8C27-F4B03A1D353C}" sibTransId="{AADCEF6A-D274-44A9-AF18-F3A6D9E6DBC4}"/>
    <dgm:cxn modelId="{B3BC2A1B-A627-4F8E-A2CB-E45847D3D39C}" type="presOf" srcId="{B050754B-1C35-439A-A604-F09EDEBD6F60}" destId="{B88B7405-58AF-48B6-AAE9-082B1859D6CA}" srcOrd="0" destOrd="0" presId="urn:microsoft.com/office/officeart/2005/8/layout/hProcess9"/>
    <dgm:cxn modelId="{7C5AAD27-8224-4177-A9FF-5E042EFB3F61}" srcId="{67FADAF6-2F85-4142-8AA4-B054B4EB4FC4}" destId="{4F87C982-9320-45A7-A5FD-9509261C2E7F}" srcOrd="2" destOrd="0" parTransId="{3A1B0195-AB22-414A-B95A-3184A252EA5E}" sibTransId="{11EF1BCD-6E80-4874-ACB4-F12BAECC6154}"/>
    <dgm:cxn modelId="{C9F1272A-6641-41A3-B3C3-EC4B846743D5}" srcId="{67FADAF6-2F85-4142-8AA4-B054B4EB4FC4}" destId="{BD1BF5AA-E1F6-4F1F-A722-6F87F1F4CAE7}" srcOrd="3" destOrd="0" parTransId="{49CEC991-980E-4A5C-B523-10D1C8A64266}" sibTransId="{E2160133-972F-48F1-85C4-3F41566098A0}"/>
    <dgm:cxn modelId="{9AF4495B-D0BB-4FFA-9FC3-F04F99CE7536}" type="presOf" srcId="{1B736FC5-E22D-4DD1-B4D8-AE1F82578357}" destId="{4BA1BD37-67B6-4C24-B144-706235E15C69}" srcOrd="0" destOrd="0" presId="urn:microsoft.com/office/officeart/2005/8/layout/hProcess9"/>
    <dgm:cxn modelId="{3BE5D74F-9E44-41A0-AAD4-AF71487A3039}" type="presOf" srcId="{67FADAF6-2F85-4142-8AA4-B054B4EB4FC4}" destId="{A2FED8EB-277B-4C47-BE9B-F63FDF4D67C8}" srcOrd="0" destOrd="0" presId="urn:microsoft.com/office/officeart/2005/8/layout/hProcess9"/>
    <dgm:cxn modelId="{86350455-1682-485F-866B-9DE7CF35A6C8}" srcId="{67FADAF6-2F85-4142-8AA4-B054B4EB4FC4}" destId="{F6139ADF-8981-4FFC-96E0-BA57B408AFC2}" srcOrd="5" destOrd="0" parTransId="{6FCE09AF-171F-4B6D-8FAE-889F013BC030}" sibTransId="{D1AC4B7B-1D97-4CA6-996F-55B368106832}"/>
    <dgm:cxn modelId="{13416178-B7B8-4D21-8C96-2904116D55B3}" type="presOf" srcId="{F6139ADF-8981-4FFC-96E0-BA57B408AFC2}" destId="{4484145B-4010-4971-9E3F-C94EFC2DDB22}" srcOrd="0" destOrd="0" presId="urn:microsoft.com/office/officeart/2005/8/layout/hProcess9"/>
    <dgm:cxn modelId="{E1197C8E-D87E-426F-93C8-2F434D4F5A71}" type="presOf" srcId="{BD1BF5AA-E1F6-4F1F-A722-6F87F1F4CAE7}" destId="{E65F47B6-D270-4B9F-8918-C2721B573A10}" srcOrd="0" destOrd="0" presId="urn:microsoft.com/office/officeart/2005/8/layout/hProcess9"/>
    <dgm:cxn modelId="{99036194-D464-4937-9ED6-CE9831773E45}" srcId="{67FADAF6-2F85-4142-8AA4-B054B4EB4FC4}" destId="{B050754B-1C35-439A-A604-F09EDEBD6F60}" srcOrd="0" destOrd="0" parTransId="{C1B5E2F4-2DDD-477B-BAB2-EA6E9721FE38}" sibTransId="{73E11427-489D-47F9-9A67-4A888C03CF90}"/>
    <dgm:cxn modelId="{EC18B6CF-AD27-4B38-9BFC-8FA6A6E9D6D0}" srcId="{67FADAF6-2F85-4142-8AA4-B054B4EB4FC4}" destId="{1E309963-2EA9-4298-AE6D-CEFD3A1C7613}" srcOrd="1" destOrd="0" parTransId="{D33D4ACB-DCCE-4BF3-A0E5-5177B806E89C}" sibTransId="{75730A74-4D52-4B1A-8698-821A85AA7236}"/>
    <dgm:cxn modelId="{9A5B20DA-CF8C-4711-8F45-88CB5EAA393B}" type="presOf" srcId="{1E309963-2EA9-4298-AE6D-CEFD3A1C7613}" destId="{B3FD33B7-9E71-4207-9B43-DD5F70304B57}" srcOrd="0" destOrd="0" presId="urn:microsoft.com/office/officeart/2005/8/layout/hProcess9"/>
    <dgm:cxn modelId="{E02AE925-E9DE-4F8A-A311-370E03A4EF23}" type="presParOf" srcId="{A2FED8EB-277B-4C47-BE9B-F63FDF4D67C8}" destId="{F01B4C36-AA02-46D0-9400-CAD759D2766A}" srcOrd="0" destOrd="0" presId="urn:microsoft.com/office/officeart/2005/8/layout/hProcess9"/>
    <dgm:cxn modelId="{4C5F8369-DBA8-4607-8915-680D18E8D7C3}" type="presParOf" srcId="{A2FED8EB-277B-4C47-BE9B-F63FDF4D67C8}" destId="{8F99BD94-6E79-41B8-B3EB-2B47343F15D0}" srcOrd="1" destOrd="0" presId="urn:microsoft.com/office/officeart/2005/8/layout/hProcess9"/>
    <dgm:cxn modelId="{C7EEF387-B356-4DD3-973E-8A57A82DA26C}" type="presParOf" srcId="{8F99BD94-6E79-41B8-B3EB-2B47343F15D0}" destId="{B88B7405-58AF-48B6-AAE9-082B1859D6CA}" srcOrd="0" destOrd="0" presId="urn:microsoft.com/office/officeart/2005/8/layout/hProcess9"/>
    <dgm:cxn modelId="{57A830A5-11B7-430F-B101-7EFE00F23B22}" type="presParOf" srcId="{8F99BD94-6E79-41B8-B3EB-2B47343F15D0}" destId="{AB902D2F-D7B2-4BC2-A52E-BFDB6A4B8BDA}" srcOrd="1" destOrd="0" presId="urn:microsoft.com/office/officeart/2005/8/layout/hProcess9"/>
    <dgm:cxn modelId="{855027E1-2C39-4879-8600-27A8DEE3DC9A}" type="presParOf" srcId="{8F99BD94-6E79-41B8-B3EB-2B47343F15D0}" destId="{B3FD33B7-9E71-4207-9B43-DD5F70304B57}" srcOrd="2" destOrd="0" presId="urn:microsoft.com/office/officeart/2005/8/layout/hProcess9"/>
    <dgm:cxn modelId="{4F53BF06-CD41-4C08-BB00-6248A8D344A2}" type="presParOf" srcId="{8F99BD94-6E79-41B8-B3EB-2B47343F15D0}" destId="{512C431F-F14E-4C96-8D0D-A9578B940A31}" srcOrd="3" destOrd="0" presId="urn:microsoft.com/office/officeart/2005/8/layout/hProcess9"/>
    <dgm:cxn modelId="{12456286-C733-4581-87E5-74731ABEE444}" type="presParOf" srcId="{8F99BD94-6E79-41B8-B3EB-2B47343F15D0}" destId="{863F51DC-3DE9-4806-8E54-4B2B92713F43}" srcOrd="4" destOrd="0" presId="urn:microsoft.com/office/officeart/2005/8/layout/hProcess9"/>
    <dgm:cxn modelId="{FFB60B9F-08E3-4FEA-9DAA-EF13C981950D}" type="presParOf" srcId="{8F99BD94-6E79-41B8-B3EB-2B47343F15D0}" destId="{2AE7CEFA-4A26-4A0B-AD85-363774F1BFAC}" srcOrd="5" destOrd="0" presId="urn:microsoft.com/office/officeart/2005/8/layout/hProcess9"/>
    <dgm:cxn modelId="{12F0B5C8-1BBE-4C2C-8203-5EBDBCEB08EE}" type="presParOf" srcId="{8F99BD94-6E79-41B8-B3EB-2B47343F15D0}" destId="{E65F47B6-D270-4B9F-8918-C2721B573A10}" srcOrd="6" destOrd="0" presId="urn:microsoft.com/office/officeart/2005/8/layout/hProcess9"/>
    <dgm:cxn modelId="{650C03E1-1F73-4A21-BE4C-EDB7E1F51BFE}" type="presParOf" srcId="{8F99BD94-6E79-41B8-B3EB-2B47343F15D0}" destId="{EDE7D5D8-E8C2-4AAF-9717-FA82A51E7533}" srcOrd="7" destOrd="0" presId="urn:microsoft.com/office/officeart/2005/8/layout/hProcess9"/>
    <dgm:cxn modelId="{75EB8B5A-2326-44FE-A9D9-C74526E4CC0A}" type="presParOf" srcId="{8F99BD94-6E79-41B8-B3EB-2B47343F15D0}" destId="{4BA1BD37-67B6-4C24-B144-706235E15C69}" srcOrd="8" destOrd="0" presId="urn:microsoft.com/office/officeart/2005/8/layout/hProcess9"/>
    <dgm:cxn modelId="{04D4ACEE-18DC-4620-8F07-908FA57A6314}" type="presParOf" srcId="{8F99BD94-6E79-41B8-B3EB-2B47343F15D0}" destId="{2E092122-BB72-4C4F-B1CB-7F20D4D8873E}" srcOrd="9" destOrd="0" presId="urn:microsoft.com/office/officeart/2005/8/layout/hProcess9"/>
    <dgm:cxn modelId="{C202CC3A-1AC2-44FD-99E9-A036F01F3233}" type="presParOf" srcId="{8F99BD94-6E79-41B8-B3EB-2B47343F15D0}" destId="{4484145B-4010-4971-9E3F-C94EFC2DDB22}"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E3CD7A8-A7BC-4D70-91C6-AC1335510DBE}"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8062CF2A-5263-43C2-AD99-CA7D3D92274C}">
      <dgm:prSet/>
      <dgm:spPr/>
      <dgm:t>
        <a:bodyPr/>
        <a:lstStyle/>
        <a:p>
          <a:r>
            <a:rPr lang="en-US" b="0" i="0" baseline="0"/>
            <a:t>Existing rules on mixe</a:t>
          </a:r>
          <a:r>
            <a:rPr lang="en-US"/>
            <a:t>d-status families align with statutory requirements </a:t>
          </a:r>
        </a:p>
      </dgm:t>
    </dgm:pt>
    <dgm:pt modelId="{2D363625-7FBD-4D0E-A9A2-406AA9FA63BF}" type="parTrans" cxnId="{33A6AFFC-61B3-4076-9B96-2DF0129B4BB7}">
      <dgm:prSet/>
      <dgm:spPr/>
      <dgm:t>
        <a:bodyPr/>
        <a:lstStyle/>
        <a:p>
          <a:endParaRPr lang="en-US"/>
        </a:p>
      </dgm:t>
    </dgm:pt>
    <dgm:pt modelId="{04FE84F0-20D3-478D-945E-8CE78DFEB2CA}" type="sibTrans" cxnId="{33A6AFFC-61B3-4076-9B96-2DF0129B4BB7}">
      <dgm:prSet/>
      <dgm:spPr/>
      <dgm:t>
        <a:bodyPr/>
        <a:lstStyle/>
        <a:p>
          <a:endParaRPr lang="en-US"/>
        </a:p>
      </dgm:t>
    </dgm:pt>
    <dgm:pt modelId="{B9C35A36-984B-467B-B05F-5CF72CDE7D7F}">
      <dgm:prSet/>
      <dgm:spPr/>
      <dgm:t>
        <a:bodyPr/>
        <a:lstStyle/>
        <a:p>
          <a:r>
            <a:rPr lang="en-US" dirty="0"/>
            <a:t>The current framework appropriately implements the law</a:t>
          </a:r>
        </a:p>
      </dgm:t>
    </dgm:pt>
    <dgm:pt modelId="{A2A381FF-F70F-4BA3-BBBC-6CACD66EB7F0}" type="parTrans" cxnId="{55D02AB2-9C1C-40A8-8FC4-B9BEA10B5634}">
      <dgm:prSet/>
      <dgm:spPr/>
      <dgm:t>
        <a:bodyPr/>
        <a:lstStyle/>
        <a:p>
          <a:endParaRPr lang="en-US"/>
        </a:p>
      </dgm:t>
    </dgm:pt>
    <dgm:pt modelId="{6700A879-551E-42C1-9E44-684DE12C19A5}" type="sibTrans" cxnId="{55D02AB2-9C1C-40A8-8FC4-B9BEA10B5634}">
      <dgm:prSet/>
      <dgm:spPr/>
      <dgm:t>
        <a:bodyPr/>
        <a:lstStyle/>
        <a:p>
          <a:endParaRPr lang="en-US"/>
        </a:p>
      </dgm:t>
    </dgm:pt>
    <dgm:pt modelId="{76B1F7D0-2E3D-471E-99CE-685227E3826C}">
      <dgm:prSet/>
      <dgm:spPr/>
      <dgm:t>
        <a:bodyPr/>
        <a:lstStyle/>
        <a:p>
          <a:r>
            <a:rPr lang="en-US" b="0" i="0" baseline="0"/>
            <a:t>Disproportionate harm to American citizens and eligible noncitizens</a:t>
          </a:r>
          <a:endParaRPr lang="en-US"/>
        </a:p>
      </dgm:t>
    </dgm:pt>
    <dgm:pt modelId="{FAF218F5-344F-47B0-A7D6-4C42124B9698}" type="parTrans" cxnId="{BBD0D36D-B3ED-4A25-987E-B5DB619268EF}">
      <dgm:prSet/>
      <dgm:spPr/>
      <dgm:t>
        <a:bodyPr/>
        <a:lstStyle/>
        <a:p>
          <a:endParaRPr lang="en-US"/>
        </a:p>
      </dgm:t>
    </dgm:pt>
    <dgm:pt modelId="{8BF64BCE-FA5F-4530-8919-4E1B58DC1C74}" type="sibTrans" cxnId="{BBD0D36D-B3ED-4A25-987E-B5DB619268EF}">
      <dgm:prSet/>
      <dgm:spPr/>
      <dgm:t>
        <a:bodyPr/>
        <a:lstStyle/>
        <a:p>
          <a:endParaRPr lang="en-US"/>
        </a:p>
      </dgm:t>
    </dgm:pt>
    <dgm:pt modelId="{7B192FE7-AADB-4B17-98C1-2F999B132AD8}">
      <dgm:prSet/>
      <dgm:spPr/>
      <dgm:t>
        <a:bodyPr/>
        <a:lstStyle/>
        <a:p>
          <a:r>
            <a:rPr lang="en-US"/>
            <a:t>Estimated 2.29 citizens/eligible individuals affected for every one noncitizen impacted</a:t>
          </a:r>
        </a:p>
      </dgm:t>
    </dgm:pt>
    <dgm:pt modelId="{3DC98112-14BB-4948-82BE-3535673C292E}" type="parTrans" cxnId="{E820FAAA-9C31-4BE2-98C8-DF83990E506D}">
      <dgm:prSet/>
      <dgm:spPr/>
      <dgm:t>
        <a:bodyPr/>
        <a:lstStyle/>
        <a:p>
          <a:endParaRPr lang="en-US"/>
        </a:p>
      </dgm:t>
    </dgm:pt>
    <dgm:pt modelId="{14A01C80-46FE-44EB-B0B7-F6AA4224D92C}" type="sibTrans" cxnId="{E820FAAA-9C31-4BE2-98C8-DF83990E506D}">
      <dgm:prSet/>
      <dgm:spPr/>
      <dgm:t>
        <a:bodyPr/>
        <a:lstStyle/>
        <a:p>
          <a:endParaRPr lang="en-US"/>
        </a:p>
      </dgm:t>
    </dgm:pt>
    <dgm:pt modelId="{8996F3BD-26AC-423D-9432-874A7B40AF34}" type="pres">
      <dgm:prSet presAssocID="{8E3CD7A8-A7BC-4D70-91C6-AC1335510DBE}" presName="Name0" presStyleCnt="0">
        <dgm:presLayoutVars>
          <dgm:dir/>
          <dgm:animLvl val="lvl"/>
          <dgm:resizeHandles val="exact"/>
        </dgm:presLayoutVars>
      </dgm:prSet>
      <dgm:spPr/>
    </dgm:pt>
    <dgm:pt modelId="{A7D9438F-B68B-4C95-9B1E-096A6FBF9385}" type="pres">
      <dgm:prSet presAssocID="{7B192FE7-AADB-4B17-98C1-2F999B132AD8}" presName="boxAndChildren" presStyleCnt="0"/>
      <dgm:spPr/>
    </dgm:pt>
    <dgm:pt modelId="{17057F2B-28E0-492E-A65A-6F2EEA8FC873}" type="pres">
      <dgm:prSet presAssocID="{7B192FE7-AADB-4B17-98C1-2F999B132AD8}" presName="parentTextBox" presStyleLbl="node1" presStyleIdx="0" presStyleCnt="4"/>
      <dgm:spPr/>
    </dgm:pt>
    <dgm:pt modelId="{81194BE8-47A0-403F-9766-4F1F13122777}" type="pres">
      <dgm:prSet presAssocID="{8BF64BCE-FA5F-4530-8919-4E1B58DC1C74}" presName="sp" presStyleCnt="0"/>
      <dgm:spPr/>
    </dgm:pt>
    <dgm:pt modelId="{2574672D-7972-40C7-9202-3CFE2A7C2677}" type="pres">
      <dgm:prSet presAssocID="{76B1F7D0-2E3D-471E-99CE-685227E3826C}" presName="arrowAndChildren" presStyleCnt="0"/>
      <dgm:spPr/>
    </dgm:pt>
    <dgm:pt modelId="{4E744CB6-4E2C-4F15-9CFC-AF5F32807A00}" type="pres">
      <dgm:prSet presAssocID="{76B1F7D0-2E3D-471E-99CE-685227E3826C}" presName="parentTextArrow" presStyleLbl="node1" presStyleIdx="1" presStyleCnt="4"/>
      <dgm:spPr/>
    </dgm:pt>
    <dgm:pt modelId="{AF073A85-EA78-4BEE-934D-7526B1D5DB27}" type="pres">
      <dgm:prSet presAssocID="{6700A879-551E-42C1-9E44-684DE12C19A5}" presName="sp" presStyleCnt="0"/>
      <dgm:spPr/>
    </dgm:pt>
    <dgm:pt modelId="{410B805F-CE4D-40AB-8D16-E9127DBB81EC}" type="pres">
      <dgm:prSet presAssocID="{B9C35A36-984B-467B-B05F-5CF72CDE7D7F}" presName="arrowAndChildren" presStyleCnt="0"/>
      <dgm:spPr/>
    </dgm:pt>
    <dgm:pt modelId="{065C8439-93E4-42B9-8046-76F4676E67D8}" type="pres">
      <dgm:prSet presAssocID="{B9C35A36-984B-467B-B05F-5CF72CDE7D7F}" presName="parentTextArrow" presStyleLbl="node1" presStyleIdx="2" presStyleCnt="4"/>
      <dgm:spPr/>
    </dgm:pt>
    <dgm:pt modelId="{768F34A8-39D9-43CA-B1AE-436BF1A3563A}" type="pres">
      <dgm:prSet presAssocID="{04FE84F0-20D3-478D-945E-8CE78DFEB2CA}" presName="sp" presStyleCnt="0"/>
      <dgm:spPr/>
    </dgm:pt>
    <dgm:pt modelId="{FF3AD789-C5DC-432F-B2DE-F0A877E7A1CD}" type="pres">
      <dgm:prSet presAssocID="{8062CF2A-5263-43C2-AD99-CA7D3D92274C}" presName="arrowAndChildren" presStyleCnt="0"/>
      <dgm:spPr/>
    </dgm:pt>
    <dgm:pt modelId="{46E95ED3-19C2-4B27-B9EA-7A66FB31C8E8}" type="pres">
      <dgm:prSet presAssocID="{8062CF2A-5263-43C2-AD99-CA7D3D92274C}" presName="parentTextArrow" presStyleLbl="node1" presStyleIdx="3" presStyleCnt="4"/>
      <dgm:spPr/>
    </dgm:pt>
  </dgm:ptLst>
  <dgm:cxnLst>
    <dgm:cxn modelId="{BBD0D36D-B3ED-4A25-987E-B5DB619268EF}" srcId="{8E3CD7A8-A7BC-4D70-91C6-AC1335510DBE}" destId="{76B1F7D0-2E3D-471E-99CE-685227E3826C}" srcOrd="2" destOrd="0" parTransId="{FAF218F5-344F-47B0-A7D6-4C42124B9698}" sibTransId="{8BF64BCE-FA5F-4530-8919-4E1B58DC1C74}"/>
    <dgm:cxn modelId="{C0C01351-8268-4EB4-B37A-205C67FAB868}" type="presOf" srcId="{76B1F7D0-2E3D-471E-99CE-685227E3826C}" destId="{4E744CB6-4E2C-4F15-9CFC-AF5F32807A00}" srcOrd="0" destOrd="0" presId="urn:microsoft.com/office/officeart/2005/8/layout/process4"/>
    <dgm:cxn modelId="{19F48986-99B1-41CD-A22C-9CC16F2DC623}" type="presOf" srcId="{8062CF2A-5263-43C2-AD99-CA7D3D92274C}" destId="{46E95ED3-19C2-4B27-B9EA-7A66FB31C8E8}" srcOrd="0" destOrd="0" presId="urn:microsoft.com/office/officeart/2005/8/layout/process4"/>
    <dgm:cxn modelId="{4D5EF388-2EBD-4828-B594-FB665A19049C}" type="presOf" srcId="{8E3CD7A8-A7BC-4D70-91C6-AC1335510DBE}" destId="{8996F3BD-26AC-423D-9432-874A7B40AF34}" srcOrd="0" destOrd="0" presId="urn:microsoft.com/office/officeart/2005/8/layout/process4"/>
    <dgm:cxn modelId="{E820FAAA-9C31-4BE2-98C8-DF83990E506D}" srcId="{8E3CD7A8-A7BC-4D70-91C6-AC1335510DBE}" destId="{7B192FE7-AADB-4B17-98C1-2F999B132AD8}" srcOrd="3" destOrd="0" parTransId="{3DC98112-14BB-4948-82BE-3535673C292E}" sibTransId="{14A01C80-46FE-44EB-B0B7-F6AA4224D92C}"/>
    <dgm:cxn modelId="{55D02AB2-9C1C-40A8-8FC4-B9BEA10B5634}" srcId="{8E3CD7A8-A7BC-4D70-91C6-AC1335510DBE}" destId="{B9C35A36-984B-467B-B05F-5CF72CDE7D7F}" srcOrd="1" destOrd="0" parTransId="{A2A381FF-F70F-4BA3-BBBC-6CACD66EB7F0}" sibTransId="{6700A879-551E-42C1-9E44-684DE12C19A5}"/>
    <dgm:cxn modelId="{11D769C6-2A85-43E4-868A-63021E104108}" type="presOf" srcId="{B9C35A36-984B-467B-B05F-5CF72CDE7D7F}" destId="{065C8439-93E4-42B9-8046-76F4676E67D8}" srcOrd="0" destOrd="0" presId="urn:microsoft.com/office/officeart/2005/8/layout/process4"/>
    <dgm:cxn modelId="{7E911AC7-89C2-43C9-AD60-B62DB4609CEE}" type="presOf" srcId="{7B192FE7-AADB-4B17-98C1-2F999B132AD8}" destId="{17057F2B-28E0-492E-A65A-6F2EEA8FC873}" srcOrd="0" destOrd="0" presId="urn:microsoft.com/office/officeart/2005/8/layout/process4"/>
    <dgm:cxn modelId="{33A6AFFC-61B3-4076-9B96-2DF0129B4BB7}" srcId="{8E3CD7A8-A7BC-4D70-91C6-AC1335510DBE}" destId="{8062CF2A-5263-43C2-AD99-CA7D3D92274C}" srcOrd="0" destOrd="0" parTransId="{2D363625-7FBD-4D0E-A9A2-406AA9FA63BF}" sibTransId="{04FE84F0-20D3-478D-945E-8CE78DFEB2CA}"/>
    <dgm:cxn modelId="{97C3CDB7-CEDD-4579-AAAB-44BD48977C99}" type="presParOf" srcId="{8996F3BD-26AC-423D-9432-874A7B40AF34}" destId="{A7D9438F-B68B-4C95-9B1E-096A6FBF9385}" srcOrd="0" destOrd="0" presId="urn:microsoft.com/office/officeart/2005/8/layout/process4"/>
    <dgm:cxn modelId="{6FA1E348-1F99-4E1B-AC8E-2D65E3737A9B}" type="presParOf" srcId="{A7D9438F-B68B-4C95-9B1E-096A6FBF9385}" destId="{17057F2B-28E0-492E-A65A-6F2EEA8FC873}" srcOrd="0" destOrd="0" presId="urn:microsoft.com/office/officeart/2005/8/layout/process4"/>
    <dgm:cxn modelId="{EB8D8315-74A3-43D1-8433-F4559C9711D3}" type="presParOf" srcId="{8996F3BD-26AC-423D-9432-874A7B40AF34}" destId="{81194BE8-47A0-403F-9766-4F1F13122777}" srcOrd="1" destOrd="0" presId="urn:microsoft.com/office/officeart/2005/8/layout/process4"/>
    <dgm:cxn modelId="{E3171C3C-B57F-43E2-9C18-05C66C345E27}" type="presParOf" srcId="{8996F3BD-26AC-423D-9432-874A7B40AF34}" destId="{2574672D-7972-40C7-9202-3CFE2A7C2677}" srcOrd="2" destOrd="0" presId="urn:microsoft.com/office/officeart/2005/8/layout/process4"/>
    <dgm:cxn modelId="{EDE7C0A4-5BF1-4162-ACA2-37B6405DB80F}" type="presParOf" srcId="{2574672D-7972-40C7-9202-3CFE2A7C2677}" destId="{4E744CB6-4E2C-4F15-9CFC-AF5F32807A00}" srcOrd="0" destOrd="0" presId="urn:microsoft.com/office/officeart/2005/8/layout/process4"/>
    <dgm:cxn modelId="{CD729E69-3E53-49C4-BCF6-9C5293213335}" type="presParOf" srcId="{8996F3BD-26AC-423D-9432-874A7B40AF34}" destId="{AF073A85-EA78-4BEE-934D-7526B1D5DB27}" srcOrd="3" destOrd="0" presId="urn:microsoft.com/office/officeart/2005/8/layout/process4"/>
    <dgm:cxn modelId="{E76F6277-28F2-42BE-B53E-1FB32529C8B6}" type="presParOf" srcId="{8996F3BD-26AC-423D-9432-874A7B40AF34}" destId="{410B805F-CE4D-40AB-8D16-E9127DBB81EC}" srcOrd="4" destOrd="0" presId="urn:microsoft.com/office/officeart/2005/8/layout/process4"/>
    <dgm:cxn modelId="{706ACADD-5FFA-4E79-AF64-77030D47C2E8}" type="presParOf" srcId="{410B805F-CE4D-40AB-8D16-E9127DBB81EC}" destId="{065C8439-93E4-42B9-8046-76F4676E67D8}" srcOrd="0" destOrd="0" presId="urn:microsoft.com/office/officeart/2005/8/layout/process4"/>
    <dgm:cxn modelId="{75E9C0B0-FB15-4660-9E88-E72809595DA6}" type="presParOf" srcId="{8996F3BD-26AC-423D-9432-874A7B40AF34}" destId="{768F34A8-39D9-43CA-B1AE-436BF1A3563A}" srcOrd="5" destOrd="0" presId="urn:microsoft.com/office/officeart/2005/8/layout/process4"/>
    <dgm:cxn modelId="{CEEED428-7BB7-40F4-A6D4-B23B030A5CE1}" type="presParOf" srcId="{8996F3BD-26AC-423D-9432-874A7B40AF34}" destId="{FF3AD789-C5DC-432F-B2DE-F0A877E7A1CD}" srcOrd="6" destOrd="0" presId="urn:microsoft.com/office/officeart/2005/8/layout/process4"/>
    <dgm:cxn modelId="{9E1AC31F-912C-49AB-914F-F7DE34B25763}" type="presParOf" srcId="{FF3AD789-C5DC-432F-B2DE-F0A877E7A1CD}" destId="{46E95ED3-19C2-4B27-B9EA-7A66FB31C8E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8FCB82-0E48-4EB0-8AA6-AE0957E0257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710345B-5975-471E-B631-D5777C775717}">
      <dgm:prSet/>
      <dgm:spPr/>
      <dgm:t>
        <a:bodyPr/>
        <a:lstStyle/>
        <a:p>
          <a:r>
            <a:rPr lang="en-US" b="0" i="0" baseline="0"/>
            <a:t>Administrative Burden:</a:t>
          </a:r>
          <a:endParaRPr lang="en-US"/>
        </a:p>
      </dgm:t>
    </dgm:pt>
    <dgm:pt modelId="{FC95A613-F2E2-4D6D-B519-8D0343D96867}" type="parTrans" cxnId="{97E4D8C7-DF84-40B7-A45B-BE837BC5B548}">
      <dgm:prSet/>
      <dgm:spPr/>
      <dgm:t>
        <a:bodyPr/>
        <a:lstStyle/>
        <a:p>
          <a:endParaRPr lang="en-US"/>
        </a:p>
      </dgm:t>
    </dgm:pt>
    <dgm:pt modelId="{92F765C6-7D5A-4292-8114-31D45E4FD0E5}" type="sibTrans" cxnId="{97E4D8C7-DF84-40B7-A45B-BE837BC5B548}">
      <dgm:prSet/>
      <dgm:spPr/>
      <dgm:t>
        <a:bodyPr/>
        <a:lstStyle/>
        <a:p>
          <a:endParaRPr lang="en-US"/>
        </a:p>
      </dgm:t>
    </dgm:pt>
    <dgm:pt modelId="{9A85FC86-269C-404A-9208-FECD3CA673BE}">
      <dgm:prSet/>
      <dgm:spPr/>
      <dgm:t>
        <a:bodyPr/>
        <a:lstStyle/>
        <a:p>
          <a:r>
            <a:rPr lang="en-US" b="0" i="0" baseline="0" dirty="0"/>
            <a:t>Increased document collection and verification requirements</a:t>
          </a:r>
          <a:endParaRPr lang="en-US" dirty="0"/>
        </a:p>
      </dgm:t>
    </dgm:pt>
    <dgm:pt modelId="{18C0BDC3-CA75-4818-8754-7A526B7BB8B9}" type="parTrans" cxnId="{1804F8AA-0E44-49FE-AE10-9B7A88D2A6CC}">
      <dgm:prSet/>
      <dgm:spPr/>
      <dgm:t>
        <a:bodyPr/>
        <a:lstStyle/>
        <a:p>
          <a:endParaRPr lang="en-US"/>
        </a:p>
      </dgm:t>
    </dgm:pt>
    <dgm:pt modelId="{5577B6E9-4FF8-4389-86B5-6C9E5349AFE2}" type="sibTrans" cxnId="{1804F8AA-0E44-49FE-AE10-9B7A88D2A6CC}">
      <dgm:prSet/>
      <dgm:spPr/>
      <dgm:t>
        <a:bodyPr/>
        <a:lstStyle/>
        <a:p>
          <a:endParaRPr lang="en-US"/>
        </a:p>
      </dgm:t>
    </dgm:pt>
    <dgm:pt modelId="{40B73AD4-57A9-43D8-8575-4EE4590A04B5}">
      <dgm:prSet/>
      <dgm:spPr/>
      <dgm:t>
        <a:bodyPr/>
        <a:lstStyle/>
        <a:p>
          <a:r>
            <a:rPr lang="en-US" b="0" i="0" baseline="0"/>
            <a:t>New notice and procedural requirements</a:t>
          </a:r>
          <a:endParaRPr lang="en-US"/>
        </a:p>
      </dgm:t>
    </dgm:pt>
    <dgm:pt modelId="{E7A307DB-F521-41C3-86CF-27E4354A790C}" type="parTrans" cxnId="{A9333F0B-372C-4F21-AFF1-819D1EF655C0}">
      <dgm:prSet/>
      <dgm:spPr/>
      <dgm:t>
        <a:bodyPr/>
        <a:lstStyle/>
        <a:p>
          <a:endParaRPr lang="en-US"/>
        </a:p>
      </dgm:t>
    </dgm:pt>
    <dgm:pt modelId="{D9839043-A94C-486C-BDD2-11B476153D53}" type="sibTrans" cxnId="{A9333F0B-372C-4F21-AFF1-819D1EF655C0}">
      <dgm:prSet/>
      <dgm:spPr/>
      <dgm:t>
        <a:bodyPr/>
        <a:lstStyle/>
        <a:p>
          <a:endParaRPr lang="en-US"/>
        </a:p>
      </dgm:t>
    </dgm:pt>
    <dgm:pt modelId="{2742FDAF-E81C-4248-9CAC-53865463F88F}">
      <dgm:prSet/>
      <dgm:spPr/>
      <dgm:t>
        <a:bodyPr/>
        <a:lstStyle/>
        <a:p>
          <a:r>
            <a:rPr lang="en-US" b="0" i="0" baseline="0"/>
            <a:t>Challenges with re-housing families and adjusting unit sizes</a:t>
          </a:r>
          <a:endParaRPr lang="en-US"/>
        </a:p>
      </dgm:t>
    </dgm:pt>
    <dgm:pt modelId="{F95CAD61-AD62-4E13-846F-6C677FBB3C22}" type="parTrans" cxnId="{74C995C2-8D8E-4DC3-B024-D3FBB1DDC4E3}">
      <dgm:prSet/>
      <dgm:spPr/>
      <dgm:t>
        <a:bodyPr/>
        <a:lstStyle/>
        <a:p>
          <a:endParaRPr lang="en-US"/>
        </a:p>
      </dgm:t>
    </dgm:pt>
    <dgm:pt modelId="{A5842F4B-C651-4D6D-84D0-7C3608BE5935}" type="sibTrans" cxnId="{74C995C2-8D8E-4DC3-B024-D3FBB1DDC4E3}">
      <dgm:prSet/>
      <dgm:spPr/>
      <dgm:t>
        <a:bodyPr/>
        <a:lstStyle/>
        <a:p>
          <a:endParaRPr lang="en-US"/>
        </a:p>
      </dgm:t>
    </dgm:pt>
    <dgm:pt modelId="{DFCADC0E-F6DC-42EB-BBDC-34E9DE61CE60}">
      <dgm:prSet/>
      <dgm:spPr/>
      <dgm:t>
        <a:bodyPr/>
        <a:lstStyle/>
        <a:p>
          <a:r>
            <a:rPr lang="en-US" b="0" i="0" baseline="0"/>
            <a:t>Difficulties in enforcement and policy changes</a:t>
          </a:r>
          <a:endParaRPr lang="en-US"/>
        </a:p>
      </dgm:t>
    </dgm:pt>
    <dgm:pt modelId="{9866D0BB-7156-4279-871D-E9877264EA74}" type="parTrans" cxnId="{2C0F6A30-C23C-4E19-9E77-4C476111753D}">
      <dgm:prSet/>
      <dgm:spPr/>
      <dgm:t>
        <a:bodyPr/>
        <a:lstStyle/>
        <a:p>
          <a:endParaRPr lang="en-US"/>
        </a:p>
      </dgm:t>
    </dgm:pt>
    <dgm:pt modelId="{96C7DEF6-5554-4291-9E6D-B1D99AC32FA5}" type="sibTrans" cxnId="{2C0F6A30-C23C-4E19-9E77-4C476111753D}">
      <dgm:prSet/>
      <dgm:spPr/>
      <dgm:t>
        <a:bodyPr/>
        <a:lstStyle/>
        <a:p>
          <a:endParaRPr lang="en-US"/>
        </a:p>
      </dgm:t>
    </dgm:pt>
    <dgm:pt modelId="{1325A280-6C17-441C-BF6D-18649A8A272D}" type="pres">
      <dgm:prSet presAssocID="{CE8FCB82-0E48-4EB0-8AA6-AE0957E02575}" presName="Name0" presStyleCnt="0">
        <dgm:presLayoutVars>
          <dgm:dir/>
          <dgm:animLvl val="lvl"/>
          <dgm:resizeHandles val="exact"/>
        </dgm:presLayoutVars>
      </dgm:prSet>
      <dgm:spPr/>
    </dgm:pt>
    <dgm:pt modelId="{A57531EE-021E-4080-A07B-C6126B04D467}" type="pres">
      <dgm:prSet presAssocID="{7710345B-5975-471E-B631-D5777C775717}" presName="boxAndChildren" presStyleCnt="0"/>
      <dgm:spPr/>
    </dgm:pt>
    <dgm:pt modelId="{381C8678-AE08-4235-96E3-716FD920CF9F}" type="pres">
      <dgm:prSet presAssocID="{7710345B-5975-471E-B631-D5777C775717}" presName="parentTextBox" presStyleLbl="node1" presStyleIdx="0" presStyleCnt="1"/>
      <dgm:spPr/>
    </dgm:pt>
    <dgm:pt modelId="{6FA8E57B-4121-4444-81FE-9DFB0FEBAB6D}" type="pres">
      <dgm:prSet presAssocID="{7710345B-5975-471E-B631-D5777C775717}" presName="entireBox" presStyleLbl="node1" presStyleIdx="0" presStyleCnt="1"/>
      <dgm:spPr/>
    </dgm:pt>
    <dgm:pt modelId="{5E413975-4D1F-4A7C-8912-7A73D4E8ABF0}" type="pres">
      <dgm:prSet presAssocID="{7710345B-5975-471E-B631-D5777C775717}" presName="descendantBox" presStyleCnt="0"/>
      <dgm:spPr/>
    </dgm:pt>
    <dgm:pt modelId="{87F03A1F-BBCF-4702-9925-24B861264683}" type="pres">
      <dgm:prSet presAssocID="{9A85FC86-269C-404A-9208-FECD3CA673BE}" presName="childTextBox" presStyleLbl="fgAccFollowNode1" presStyleIdx="0" presStyleCnt="4">
        <dgm:presLayoutVars>
          <dgm:bulletEnabled val="1"/>
        </dgm:presLayoutVars>
      </dgm:prSet>
      <dgm:spPr/>
    </dgm:pt>
    <dgm:pt modelId="{386B3B62-5E41-4508-9D3A-82E0B9A89228}" type="pres">
      <dgm:prSet presAssocID="{40B73AD4-57A9-43D8-8575-4EE4590A04B5}" presName="childTextBox" presStyleLbl="fgAccFollowNode1" presStyleIdx="1" presStyleCnt="4">
        <dgm:presLayoutVars>
          <dgm:bulletEnabled val="1"/>
        </dgm:presLayoutVars>
      </dgm:prSet>
      <dgm:spPr/>
    </dgm:pt>
    <dgm:pt modelId="{A39E935D-343D-4418-A2DE-C2DC6946BE11}" type="pres">
      <dgm:prSet presAssocID="{2742FDAF-E81C-4248-9CAC-53865463F88F}" presName="childTextBox" presStyleLbl="fgAccFollowNode1" presStyleIdx="2" presStyleCnt="4">
        <dgm:presLayoutVars>
          <dgm:bulletEnabled val="1"/>
        </dgm:presLayoutVars>
      </dgm:prSet>
      <dgm:spPr/>
    </dgm:pt>
    <dgm:pt modelId="{9CDC8A76-FB87-4A57-80FE-E81CCE67F020}" type="pres">
      <dgm:prSet presAssocID="{DFCADC0E-F6DC-42EB-BBDC-34E9DE61CE60}" presName="childTextBox" presStyleLbl="fgAccFollowNode1" presStyleIdx="3" presStyleCnt="4">
        <dgm:presLayoutVars>
          <dgm:bulletEnabled val="1"/>
        </dgm:presLayoutVars>
      </dgm:prSet>
      <dgm:spPr/>
    </dgm:pt>
  </dgm:ptLst>
  <dgm:cxnLst>
    <dgm:cxn modelId="{A9333F0B-372C-4F21-AFF1-819D1EF655C0}" srcId="{7710345B-5975-471E-B631-D5777C775717}" destId="{40B73AD4-57A9-43D8-8575-4EE4590A04B5}" srcOrd="1" destOrd="0" parTransId="{E7A307DB-F521-41C3-86CF-27E4354A790C}" sibTransId="{D9839043-A94C-486C-BDD2-11B476153D53}"/>
    <dgm:cxn modelId="{B8B48710-A9DA-4A17-BB39-672343E9E270}" type="presOf" srcId="{7710345B-5975-471E-B631-D5777C775717}" destId="{381C8678-AE08-4235-96E3-716FD920CF9F}" srcOrd="0" destOrd="0" presId="urn:microsoft.com/office/officeart/2005/8/layout/process4"/>
    <dgm:cxn modelId="{2C0F6A30-C23C-4E19-9E77-4C476111753D}" srcId="{7710345B-5975-471E-B631-D5777C775717}" destId="{DFCADC0E-F6DC-42EB-BBDC-34E9DE61CE60}" srcOrd="3" destOrd="0" parTransId="{9866D0BB-7156-4279-871D-E9877264EA74}" sibTransId="{96C7DEF6-5554-4291-9E6D-B1D99AC32FA5}"/>
    <dgm:cxn modelId="{FA0E6042-3E70-4765-A2DC-5CCCE953495E}" type="presOf" srcId="{DFCADC0E-F6DC-42EB-BBDC-34E9DE61CE60}" destId="{9CDC8A76-FB87-4A57-80FE-E81CCE67F020}" srcOrd="0" destOrd="0" presId="urn:microsoft.com/office/officeart/2005/8/layout/process4"/>
    <dgm:cxn modelId="{18059056-1729-4C98-BAFC-4AA5CD4852D4}" type="presOf" srcId="{9A85FC86-269C-404A-9208-FECD3CA673BE}" destId="{87F03A1F-BBCF-4702-9925-24B861264683}" srcOrd="0" destOrd="0" presId="urn:microsoft.com/office/officeart/2005/8/layout/process4"/>
    <dgm:cxn modelId="{BEB8218A-6233-4E59-992A-7D708A3B7204}" type="presOf" srcId="{7710345B-5975-471E-B631-D5777C775717}" destId="{6FA8E57B-4121-4444-81FE-9DFB0FEBAB6D}" srcOrd="1" destOrd="0" presId="urn:microsoft.com/office/officeart/2005/8/layout/process4"/>
    <dgm:cxn modelId="{DCEF3E9E-7390-4CE0-82F5-FC280A35A697}" type="presOf" srcId="{CE8FCB82-0E48-4EB0-8AA6-AE0957E02575}" destId="{1325A280-6C17-441C-BF6D-18649A8A272D}" srcOrd="0" destOrd="0" presId="urn:microsoft.com/office/officeart/2005/8/layout/process4"/>
    <dgm:cxn modelId="{1804F8AA-0E44-49FE-AE10-9B7A88D2A6CC}" srcId="{7710345B-5975-471E-B631-D5777C775717}" destId="{9A85FC86-269C-404A-9208-FECD3CA673BE}" srcOrd="0" destOrd="0" parTransId="{18C0BDC3-CA75-4818-8754-7A526B7BB8B9}" sibTransId="{5577B6E9-4FF8-4389-86B5-6C9E5349AFE2}"/>
    <dgm:cxn modelId="{CC4BEEAF-2150-4BDC-B367-EC46CDFD9E7A}" type="presOf" srcId="{40B73AD4-57A9-43D8-8575-4EE4590A04B5}" destId="{386B3B62-5E41-4508-9D3A-82E0B9A89228}" srcOrd="0" destOrd="0" presId="urn:microsoft.com/office/officeart/2005/8/layout/process4"/>
    <dgm:cxn modelId="{74C995C2-8D8E-4DC3-B024-D3FBB1DDC4E3}" srcId="{7710345B-5975-471E-B631-D5777C775717}" destId="{2742FDAF-E81C-4248-9CAC-53865463F88F}" srcOrd="2" destOrd="0" parTransId="{F95CAD61-AD62-4E13-846F-6C677FBB3C22}" sibTransId="{A5842F4B-C651-4D6D-84D0-7C3608BE5935}"/>
    <dgm:cxn modelId="{97E4D8C7-DF84-40B7-A45B-BE837BC5B548}" srcId="{CE8FCB82-0E48-4EB0-8AA6-AE0957E02575}" destId="{7710345B-5975-471E-B631-D5777C775717}" srcOrd="0" destOrd="0" parTransId="{FC95A613-F2E2-4D6D-B519-8D0343D96867}" sibTransId="{92F765C6-7D5A-4292-8114-31D45E4FD0E5}"/>
    <dgm:cxn modelId="{00ACF3DA-9DFD-44DE-B0D1-E50678178996}" type="presOf" srcId="{2742FDAF-E81C-4248-9CAC-53865463F88F}" destId="{A39E935D-343D-4418-A2DE-C2DC6946BE11}" srcOrd="0" destOrd="0" presId="urn:microsoft.com/office/officeart/2005/8/layout/process4"/>
    <dgm:cxn modelId="{E9057D76-A084-467F-8C21-D082104EB6A2}" type="presParOf" srcId="{1325A280-6C17-441C-BF6D-18649A8A272D}" destId="{A57531EE-021E-4080-A07B-C6126B04D467}" srcOrd="0" destOrd="0" presId="urn:microsoft.com/office/officeart/2005/8/layout/process4"/>
    <dgm:cxn modelId="{2A73A3A1-C654-4A6C-B284-C75FE56A67F6}" type="presParOf" srcId="{A57531EE-021E-4080-A07B-C6126B04D467}" destId="{381C8678-AE08-4235-96E3-716FD920CF9F}" srcOrd="0" destOrd="0" presId="urn:microsoft.com/office/officeart/2005/8/layout/process4"/>
    <dgm:cxn modelId="{6139BF73-80C0-469A-B0B9-DC94FC634070}" type="presParOf" srcId="{A57531EE-021E-4080-A07B-C6126B04D467}" destId="{6FA8E57B-4121-4444-81FE-9DFB0FEBAB6D}" srcOrd="1" destOrd="0" presId="urn:microsoft.com/office/officeart/2005/8/layout/process4"/>
    <dgm:cxn modelId="{D8B8F3D5-DC2A-41E6-A98C-4A4320767794}" type="presParOf" srcId="{A57531EE-021E-4080-A07B-C6126B04D467}" destId="{5E413975-4D1F-4A7C-8912-7A73D4E8ABF0}" srcOrd="2" destOrd="0" presId="urn:microsoft.com/office/officeart/2005/8/layout/process4"/>
    <dgm:cxn modelId="{3771AD80-8B0D-4271-8321-26786F94AEB2}" type="presParOf" srcId="{5E413975-4D1F-4A7C-8912-7A73D4E8ABF0}" destId="{87F03A1F-BBCF-4702-9925-24B861264683}" srcOrd="0" destOrd="0" presId="urn:microsoft.com/office/officeart/2005/8/layout/process4"/>
    <dgm:cxn modelId="{0A80F0FD-025B-41DC-AF88-49C6CEF907E7}" type="presParOf" srcId="{5E413975-4D1F-4A7C-8912-7A73D4E8ABF0}" destId="{386B3B62-5E41-4508-9D3A-82E0B9A89228}" srcOrd="1" destOrd="0" presId="urn:microsoft.com/office/officeart/2005/8/layout/process4"/>
    <dgm:cxn modelId="{1756A9F4-F8C3-4802-BE19-4BE645A09FA3}" type="presParOf" srcId="{5E413975-4D1F-4A7C-8912-7A73D4E8ABF0}" destId="{A39E935D-343D-4418-A2DE-C2DC6946BE11}" srcOrd="2" destOrd="0" presId="urn:microsoft.com/office/officeart/2005/8/layout/process4"/>
    <dgm:cxn modelId="{FF45653C-487D-406B-941E-21D17F49D1D6}" type="presParOf" srcId="{5E413975-4D1F-4A7C-8912-7A73D4E8ABF0}" destId="{9CDC8A76-FB87-4A57-80FE-E81CCE67F020}" srcOrd="3"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B853959-8BDF-4B67-BE43-1FDCBCC31413}"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US"/>
        </a:p>
      </dgm:t>
    </dgm:pt>
    <dgm:pt modelId="{7DE616AA-4E0A-4056-8F0C-702042C77560}">
      <dgm:prSet/>
      <dgm:spPr/>
      <dgm:t>
        <a:bodyPr/>
        <a:lstStyle/>
        <a:p>
          <a:r>
            <a:rPr lang="en-US" b="0" i="0" baseline="0" dirty="0"/>
            <a:t>Operational and Legal Risks</a:t>
          </a:r>
          <a:endParaRPr lang="en-US" dirty="0"/>
        </a:p>
      </dgm:t>
    </dgm:pt>
    <dgm:pt modelId="{C9AECE56-2C47-4624-95F6-C3CC45D4B14C}" type="parTrans" cxnId="{C80848EF-3F11-474E-9559-AA8E1570C89F}">
      <dgm:prSet/>
      <dgm:spPr/>
      <dgm:t>
        <a:bodyPr/>
        <a:lstStyle/>
        <a:p>
          <a:endParaRPr lang="en-US"/>
        </a:p>
      </dgm:t>
    </dgm:pt>
    <dgm:pt modelId="{E1025F65-B603-429A-8DB8-9E5C299D759F}" type="sibTrans" cxnId="{C80848EF-3F11-474E-9559-AA8E1570C89F}">
      <dgm:prSet/>
      <dgm:spPr/>
      <dgm:t>
        <a:bodyPr/>
        <a:lstStyle/>
        <a:p>
          <a:endParaRPr lang="en-US"/>
        </a:p>
      </dgm:t>
    </dgm:pt>
    <dgm:pt modelId="{193BF9F5-B1A9-471A-A539-B2046D58E426}">
      <dgm:prSet/>
      <dgm:spPr/>
      <dgm:t>
        <a:bodyPr/>
        <a:lstStyle/>
        <a:p>
          <a:r>
            <a:rPr lang="en-US" b="0" i="0" baseline="0"/>
            <a:t>Potential litigation and judicial reluctance to evict households</a:t>
          </a:r>
          <a:endParaRPr lang="en-US"/>
        </a:p>
      </dgm:t>
    </dgm:pt>
    <dgm:pt modelId="{B3D326AE-5068-43CC-A5D6-CA96CF283D69}" type="parTrans" cxnId="{B52D8EEF-05DB-4C58-8362-FD301A29A1A5}">
      <dgm:prSet/>
      <dgm:spPr/>
      <dgm:t>
        <a:bodyPr/>
        <a:lstStyle/>
        <a:p>
          <a:endParaRPr lang="en-US"/>
        </a:p>
      </dgm:t>
    </dgm:pt>
    <dgm:pt modelId="{D5C1A49C-A4F8-4520-A238-E7895A7EAAF0}" type="sibTrans" cxnId="{B52D8EEF-05DB-4C58-8362-FD301A29A1A5}">
      <dgm:prSet/>
      <dgm:spPr/>
      <dgm:t>
        <a:bodyPr/>
        <a:lstStyle/>
        <a:p>
          <a:endParaRPr lang="en-US"/>
        </a:p>
      </dgm:t>
    </dgm:pt>
    <dgm:pt modelId="{D58E2E36-5C7A-45EF-91F8-0FE2CF7FA1A8}">
      <dgm:prSet/>
      <dgm:spPr/>
      <dgm:t>
        <a:bodyPr/>
        <a:lstStyle/>
        <a:p>
          <a:r>
            <a:rPr lang="en-US" b="0" i="0" baseline="0"/>
            <a:t>Strained relationships with landlords</a:t>
          </a:r>
          <a:endParaRPr lang="en-US"/>
        </a:p>
      </dgm:t>
    </dgm:pt>
    <dgm:pt modelId="{D2D2315D-4A04-4557-8C24-40AA14AF6080}" type="parTrans" cxnId="{A7EA4B5C-1E51-47E7-B988-97583489C135}">
      <dgm:prSet/>
      <dgm:spPr/>
      <dgm:t>
        <a:bodyPr/>
        <a:lstStyle/>
        <a:p>
          <a:endParaRPr lang="en-US"/>
        </a:p>
      </dgm:t>
    </dgm:pt>
    <dgm:pt modelId="{971BDE14-DBB2-4094-AFBC-41A815C008C1}" type="sibTrans" cxnId="{A7EA4B5C-1E51-47E7-B988-97583489C135}">
      <dgm:prSet/>
      <dgm:spPr/>
      <dgm:t>
        <a:bodyPr/>
        <a:lstStyle/>
        <a:p>
          <a:endParaRPr lang="en-US"/>
        </a:p>
      </dgm:t>
    </dgm:pt>
    <dgm:pt modelId="{596D70E3-675E-4F3A-B06A-36F5A7D52B91}">
      <dgm:prSet/>
      <dgm:spPr/>
      <dgm:t>
        <a:bodyPr/>
        <a:lstStyle/>
        <a:p>
          <a:r>
            <a:rPr lang="en-US" b="0" i="0" baseline="0"/>
            <a:t>Minimal impact on reducing waiting lists</a:t>
          </a:r>
          <a:endParaRPr lang="en-US"/>
        </a:p>
      </dgm:t>
    </dgm:pt>
    <dgm:pt modelId="{001464FD-E2F6-4B6A-8398-73A04F9726B5}" type="parTrans" cxnId="{96726CEE-24C4-48D1-BD69-812B453D34FC}">
      <dgm:prSet/>
      <dgm:spPr/>
      <dgm:t>
        <a:bodyPr/>
        <a:lstStyle/>
        <a:p>
          <a:endParaRPr lang="en-US"/>
        </a:p>
      </dgm:t>
    </dgm:pt>
    <dgm:pt modelId="{69A4D283-94E4-4F26-A5DF-5F797DF13D4E}" type="sibTrans" cxnId="{96726CEE-24C4-48D1-BD69-812B453D34FC}">
      <dgm:prSet/>
      <dgm:spPr/>
      <dgm:t>
        <a:bodyPr/>
        <a:lstStyle/>
        <a:p>
          <a:endParaRPr lang="en-US"/>
        </a:p>
      </dgm:t>
    </dgm:pt>
    <dgm:pt modelId="{0E13CA3B-9F39-463E-A142-4894A8CAD4DC}">
      <dgm:prSet/>
      <dgm:spPr/>
      <dgm:t>
        <a:bodyPr/>
        <a:lstStyle/>
        <a:p>
          <a:r>
            <a:rPr lang="en-US" b="0" i="0" baseline="0"/>
            <a:t>Cost Implications</a:t>
          </a:r>
          <a:endParaRPr lang="en-US"/>
        </a:p>
      </dgm:t>
    </dgm:pt>
    <dgm:pt modelId="{D3A6A2A2-3393-4CB2-B639-7FE814988DF0}" type="parTrans" cxnId="{3B936319-E8E2-4617-B214-1E4575793AED}">
      <dgm:prSet/>
      <dgm:spPr/>
      <dgm:t>
        <a:bodyPr/>
        <a:lstStyle/>
        <a:p>
          <a:endParaRPr lang="en-US"/>
        </a:p>
      </dgm:t>
    </dgm:pt>
    <dgm:pt modelId="{AE4D97BB-C977-45FB-930C-52109E54989D}" type="sibTrans" cxnId="{3B936319-E8E2-4617-B214-1E4575793AED}">
      <dgm:prSet/>
      <dgm:spPr/>
      <dgm:t>
        <a:bodyPr/>
        <a:lstStyle/>
        <a:p>
          <a:endParaRPr lang="en-US"/>
        </a:p>
      </dgm:t>
    </dgm:pt>
    <dgm:pt modelId="{5E18FA3A-4427-4F98-954E-16C755A0523D}">
      <dgm:prSet/>
      <dgm:spPr/>
      <dgm:t>
        <a:bodyPr/>
        <a:lstStyle/>
        <a:p>
          <a:r>
            <a:rPr lang="en-US" b="0" i="0" baseline="0"/>
            <a:t>Increased administrative and implementation costs</a:t>
          </a:r>
          <a:endParaRPr lang="en-US"/>
        </a:p>
      </dgm:t>
    </dgm:pt>
    <dgm:pt modelId="{B4BCA340-3289-452E-B27A-B4E3519E50BB}" type="parTrans" cxnId="{21DEBB2B-78D5-4C9F-B913-CB933208ADF7}">
      <dgm:prSet/>
      <dgm:spPr/>
      <dgm:t>
        <a:bodyPr/>
        <a:lstStyle/>
        <a:p>
          <a:endParaRPr lang="en-US"/>
        </a:p>
      </dgm:t>
    </dgm:pt>
    <dgm:pt modelId="{494DE3D7-319F-4E8C-A66F-8F2D5013851D}" type="sibTrans" cxnId="{21DEBB2B-78D5-4C9F-B913-CB933208ADF7}">
      <dgm:prSet/>
      <dgm:spPr/>
      <dgm:t>
        <a:bodyPr/>
        <a:lstStyle/>
        <a:p>
          <a:endParaRPr lang="en-US"/>
        </a:p>
      </dgm:t>
    </dgm:pt>
    <dgm:pt modelId="{759859E1-821A-402D-854F-253E79FED2FC}" type="pres">
      <dgm:prSet presAssocID="{6B853959-8BDF-4B67-BE43-1FDCBCC31413}" presName="Name0" presStyleCnt="0">
        <dgm:presLayoutVars>
          <dgm:dir/>
          <dgm:animLvl val="lvl"/>
          <dgm:resizeHandles val="exact"/>
        </dgm:presLayoutVars>
      </dgm:prSet>
      <dgm:spPr/>
    </dgm:pt>
    <dgm:pt modelId="{FE4F0D10-91B1-4340-88D4-B6A3EDB845D9}" type="pres">
      <dgm:prSet presAssocID="{0E13CA3B-9F39-463E-A142-4894A8CAD4DC}" presName="boxAndChildren" presStyleCnt="0"/>
      <dgm:spPr/>
    </dgm:pt>
    <dgm:pt modelId="{FCB05D1F-882B-41BE-830B-3471235874D0}" type="pres">
      <dgm:prSet presAssocID="{0E13CA3B-9F39-463E-A142-4894A8CAD4DC}" presName="parentTextBox" presStyleLbl="node1" presStyleIdx="0" presStyleCnt="2"/>
      <dgm:spPr/>
    </dgm:pt>
    <dgm:pt modelId="{84497D35-2674-4DB1-A0EA-F0935A24F0CE}" type="pres">
      <dgm:prSet presAssocID="{0E13CA3B-9F39-463E-A142-4894A8CAD4DC}" presName="entireBox" presStyleLbl="node1" presStyleIdx="0" presStyleCnt="2"/>
      <dgm:spPr/>
    </dgm:pt>
    <dgm:pt modelId="{459C9920-9074-4EFC-974F-1A6A6E79B38A}" type="pres">
      <dgm:prSet presAssocID="{0E13CA3B-9F39-463E-A142-4894A8CAD4DC}" presName="descendantBox" presStyleCnt="0"/>
      <dgm:spPr/>
    </dgm:pt>
    <dgm:pt modelId="{255DC137-738F-4DB8-9D3C-556397F8B7AF}" type="pres">
      <dgm:prSet presAssocID="{5E18FA3A-4427-4F98-954E-16C755A0523D}" presName="childTextBox" presStyleLbl="fgAccFollowNode1" presStyleIdx="0" presStyleCnt="4">
        <dgm:presLayoutVars>
          <dgm:bulletEnabled val="1"/>
        </dgm:presLayoutVars>
      </dgm:prSet>
      <dgm:spPr/>
    </dgm:pt>
    <dgm:pt modelId="{9AC3D44F-A865-4F9B-80F7-8DC2CEB41C5C}" type="pres">
      <dgm:prSet presAssocID="{E1025F65-B603-429A-8DB8-9E5C299D759F}" presName="sp" presStyleCnt="0"/>
      <dgm:spPr/>
    </dgm:pt>
    <dgm:pt modelId="{D10F21CD-399A-4C9B-B20F-302D0DD7876E}" type="pres">
      <dgm:prSet presAssocID="{7DE616AA-4E0A-4056-8F0C-702042C77560}" presName="arrowAndChildren" presStyleCnt="0"/>
      <dgm:spPr/>
    </dgm:pt>
    <dgm:pt modelId="{BF4482DC-202F-401D-816D-C8CED41FFF82}" type="pres">
      <dgm:prSet presAssocID="{7DE616AA-4E0A-4056-8F0C-702042C77560}" presName="parentTextArrow" presStyleLbl="node1" presStyleIdx="0" presStyleCnt="2"/>
      <dgm:spPr/>
    </dgm:pt>
    <dgm:pt modelId="{036DC3B6-37D2-4067-AE4E-8AE19860779E}" type="pres">
      <dgm:prSet presAssocID="{7DE616AA-4E0A-4056-8F0C-702042C77560}" presName="arrow" presStyleLbl="node1" presStyleIdx="1" presStyleCnt="2"/>
      <dgm:spPr/>
    </dgm:pt>
    <dgm:pt modelId="{42D21BAF-1EDC-4049-92A8-CE6F654AAA67}" type="pres">
      <dgm:prSet presAssocID="{7DE616AA-4E0A-4056-8F0C-702042C77560}" presName="descendantArrow" presStyleCnt="0"/>
      <dgm:spPr/>
    </dgm:pt>
    <dgm:pt modelId="{1A5296EE-34E4-4E81-B6E4-84A0BE9EF3A0}" type="pres">
      <dgm:prSet presAssocID="{193BF9F5-B1A9-471A-A539-B2046D58E426}" presName="childTextArrow" presStyleLbl="fgAccFollowNode1" presStyleIdx="1" presStyleCnt="4">
        <dgm:presLayoutVars>
          <dgm:bulletEnabled val="1"/>
        </dgm:presLayoutVars>
      </dgm:prSet>
      <dgm:spPr/>
    </dgm:pt>
    <dgm:pt modelId="{A4A624B0-53C5-4C52-B912-CF607021E6EA}" type="pres">
      <dgm:prSet presAssocID="{D58E2E36-5C7A-45EF-91F8-0FE2CF7FA1A8}" presName="childTextArrow" presStyleLbl="fgAccFollowNode1" presStyleIdx="2" presStyleCnt="4">
        <dgm:presLayoutVars>
          <dgm:bulletEnabled val="1"/>
        </dgm:presLayoutVars>
      </dgm:prSet>
      <dgm:spPr/>
    </dgm:pt>
    <dgm:pt modelId="{DA9910C7-E5D2-422F-97A8-C24E1B170A74}" type="pres">
      <dgm:prSet presAssocID="{596D70E3-675E-4F3A-B06A-36F5A7D52B91}" presName="childTextArrow" presStyleLbl="fgAccFollowNode1" presStyleIdx="3" presStyleCnt="4">
        <dgm:presLayoutVars>
          <dgm:bulletEnabled val="1"/>
        </dgm:presLayoutVars>
      </dgm:prSet>
      <dgm:spPr/>
    </dgm:pt>
  </dgm:ptLst>
  <dgm:cxnLst>
    <dgm:cxn modelId="{3B936319-E8E2-4617-B214-1E4575793AED}" srcId="{6B853959-8BDF-4B67-BE43-1FDCBCC31413}" destId="{0E13CA3B-9F39-463E-A142-4894A8CAD4DC}" srcOrd="1" destOrd="0" parTransId="{D3A6A2A2-3393-4CB2-B639-7FE814988DF0}" sibTransId="{AE4D97BB-C977-45FB-930C-52109E54989D}"/>
    <dgm:cxn modelId="{21DEBB2B-78D5-4C9F-B913-CB933208ADF7}" srcId="{0E13CA3B-9F39-463E-A142-4894A8CAD4DC}" destId="{5E18FA3A-4427-4F98-954E-16C755A0523D}" srcOrd="0" destOrd="0" parTransId="{B4BCA340-3289-452E-B27A-B4E3519E50BB}" sibTransId="{494DE3D7-319F-4E8C-A66F-8F2D5013851D}"/>
    <dgm:cxn modelId="{4F8B0636-065B-417D-854A-455D7AC0181B}" type="presOf" srcId="{596D70E3-675E-4F3A-B06A-36F5A7D52B91}" destId="{DA9910C7-E5D2-422F-97A8-C24E1B170A74}" srcOrd="0" destOrd="0" presId="urn:microsoft.com/office/officeart/2005/8/layout/process4"/>
    <dgm:cxn modelId="{6E593A3E-6DA6-45D1-93FE-12D00D37B035}" type="presOf" srcId="{6B853959-8BDF-4B67-BE43-1FDCBCC31413}" destId="{759859E1-821A-402D-854F-253E79FED2FC}" srcOrd="0" destOrd="0" presId="urn:microsoft.com/office/officeart/2005/8/layout/process4"/>
    <dgm:cxn modelId="{A7EA4B5C-1E51-47E7-B988-97583489C135}" srcId="{7DE616AA-4E0A-4056-8F0C-702042C77560}" destId="{D58E2E36-5C7A-45EF-91F8-0FE2CF7FA1A8}" srcOrd="1" destOrd="0" parTransId="{D2D2315D-4A04-4557-8C24-40AA14AF6080}" sibTransId="{971BDE14-DBB2-4094-AFBC-41A815C008C1}"/>
    <dgm:cxn modelId="{599E0C46-5296-4BAD-A177-8767A9E23704}" type="presOf" srcId="{7DE616AA-4E0A-4056-8F0C-702042C77560}" destId="{BF4482DC-202F-401D-816D-C8CED41FFF82}" srcOrd="0" destOrd="0" presId="urn:microsoft.com/office/officeart/2005/8/layout/process4"/>
    <dgm:cxn modelId="{956CB86B-3196-4EBE-AA35-4FB3066705B4}" type="presOf" srcId="{0E13CA3B-9F39-463E-A142-4894A8CAD4DC}" destId="{84497D35-2674-4DB1-A0EA-F0935A24F0CE}" srcOrd="1" destOrd="0" presId="urn:microsoft.com/office/officeart/2005/8/layout/process4"/>
    <dgm:cxn modelId="{822EEC50-D3EC-4F12-B0CF-2EA238CFDFC8}" type="presOf" srcId="{193BF9F5-B1A9-471A-A539-B2046D58E426}" destId="{1A5296EE-34E4-4E81-B6E4-84A0BE9EF3A0}" srcOrd="0" destOrd="0" presId="urn:microsoft.com/office/officeart/2005/8/layout/process4"/>
    <dgm:cxn modelId="{948DFE78-A182-456C-98F4-A56EC2887753}" type="presOf" srcId="{0E13CA3B-9F39-463E-A142-4894A8CAD4DC}" destId="{FCB05D1F-882B-41BE-830B-3471235874D0}" srcOrd="0" destOrd="0" presId="urn:microsoft.com/office/officeart/2005/8/layout/process4"/>
    <dgm:cxn modelId="{28200487-8621-4616-8426-FFAC070AD839}" type="presOf" srcId="{D58E2E36-5C7A-45EF-91F8-0FE2CF7FA1A8}" destId="{A4A624B0-53C5-4C52-B912-CF607021E6EA}" srcOrd="0" destOrd="0" presId="urn:microsoft.com/office/officeart/2005/8/layout/process4"/>
    <dgm:cxn modelId="{E6CFC08B-F6BD-458F-8334-CFFFE300B30E}" type="presOf" srcId="{7DE616AA-4E0A-4056-8F0C-702042C77560}" destId="{036DC3B6-37D2-4067-AE4E-8AE19860779E}" srcOrd="1" destOrd="0" presId="urn:microsoft.com/office/officeart/2005/8/layout/process4"/>
    <dgm:cxn modelId="{C8463C9D-09FA-4754-A216-800B37F5572C}" type="presOf" srcId="{5E18FA3A-4427-4F98-954E-16C755A0523D}" destId="{255DC137-738F-4DB8-9D3C-556397F8B7AF}" srcOrd="0" destOrd="0" presId="urn:microsoft.com/office/officeart/2005/8/layout/process4"/>
    <dgm:cxn modelId="{96726CEE-24C4-48D1-BD69-812B453D34FC}" srcId="{7DE616AA-4E0A-4056-8F0C-702042C77560}" destId="{596D70E3-675E-4F3A-B06A-36F5A7D52B91}" srcOrd="2" destOrd="0" parTransId="{001464FD-E2F6-4B6A-8398-73A04F9726B5}" sibTransId="{69A4D283-94E4-4F26-A5DF-5F797DF13D4E}"/>
    <dgm:cxn modelId="{C80848EF-3F11-474E-9559-AA8E1570C89F}" srcId="{6B853959-8BDF-4B67-BE43-1FDCBCC31413}" destId="{7DE616AA-4E0A-4056-8F0C-702042C77560}" srcOrd="0" destOrd="0" parTransId="{C9AECE56-2C47-4624-95F6-C3CC45D4B14C}" sibTransId="{E1025F65-B603-429A-8DB8-9E5C299D759F}"/>
    <dgm:cxn modelId="{B52D8EEF-05DB-4C58-8362-FD301A29A1A5}" srcId="{7DE616AA-4E0A-4056-8F0C-702042C77560}" destId="{193BF9F5-B1A9-471A-A539-B2046D58E426}" srcOrd="0" destOrd="0" parTransId="{B3D326AE-5068-43CC-A5D6-CA96CF283D69}" sibTransId="{D5C1A49C-A4F8-4520-A238-E7895A7EAAF0}"/>
    <dgm:cxn modelId="{356CCF8B-5F64-4EDD-98D3-6584100EEE2C}" type="presParOf" srcId="{759859E1-821A-402D-854F-253E79FED2FC}" destId="{FE4F0D10-91B1-4340-88D4-B6A3EDB845D9}" srcOrd="0" destOrd="0" presId="urn:microsoft.com/office/officeart/2005/8/layout/process4"/>
    <dgm:cxn modelId="{C3DDA1D7-4C55-4DB5-ADB2-8F0C2BADB95D}" type="presParOf" srcId="{FE4F0D10-91B1-4340-88D4-B6A3EDB845D9}" destId="{FCB05D1F-882B-41BE-830B-3471235874D0}" srcOrd="0" destOrd="0" presId="urn:microsoft.com/office/officeart/2005/8/layout/process4"/>
    <dgm:cxn modelId="{7421EAD1-6413-4A92-ACFB-3F055D580377}" type="presParOf" srcId="{FE4F0D10-91B1-4340-88D4-B6A3EDB845D9}" destId="{84497D35-2674-4DB1-A0EA-F0935A24F0CE}" srcOrd="1" destOrd="0" presId="urn:microsoft.com/office/officeart/2005/8/layout/process4"/>
    <dgm:cxn modelId="{C0A167BA-6930-4580-8606-7C3927B49CD2}" type="presParOf" srcId="{FE4F0D10-91B1-4340-88D4-B6A3EDB845D9}" destId="{459C9920-9074-4EFC-974F-1A6A6E79B38A}" srcOrd="2" destOrd="0" presId="urn:microsoft.com/office/officeart/2005/8/layout/process4"/>
    <dgm:cxn modelId="{03A75911-06E7-4316-AD44-0B633794F56C}" type="presParOf" srcId="{459C9920-9074-4EFC-974F-1A6A6E79B38A}" destId="{255DC137-738F-4DB8-9D3C-556397F8B7AF}" srcOrd="0" destOrd="0" presId="urn:microsoft.com/office/officeart/2005/8/layout/process4"/>
    <dgm:cxn modelId="{CFE217C7-23E8-4030-A5EE-4E90A8B9BB9B}" type="presParOf" srcId="{759859E1-821A-402D-854F-253E79FED2FC}" destId="{9AC3D44F-A865-4F9B-80F7-8DC2CEB41C5C}" srcOrd="1" destOrd="0" presId="urn:microsoft.com/office/officeart/2005/8/layout/process4"/>
    <dgm:cxn modelId="{BCDC3C29-DC52-4AE1-AE9A-89E52F658D4E}" type="presParOf" srcId="{759859E1-821A-402D-854F-253E79FED2FC}" destId="{D10F21CD-399A-4C9B-B20F-302D0DD7876E}" srcOrd="2" destOrd="0" presId="urn:microsoft.com/office/officeart/2005/8/layout/process4"/>
    <dgm:cxn modelId="{E2CE9F58-1756-4DA3-9244-6838FA73C903}" type="presParOf" srcId="{D10F21CD-399A-4C9B-B20F-302D0DD7876E}" destId="{BF4482DC-202F-401D-816D-C8CED41FFF82}" srcOrd="0" destOrd="0" presId="urn:microsoft.com/office/officeart/2005/8/layout/process4"/>
    <dgm:cxn modelId="{85D7AB42-FFAD-4513-BBCC-D4F0548D22C5}" type="presParOf" srcId="{D10F21CD-399A-4C9B-B20F-302D0DD7876E}" destId="{036DC3B6-37D2-4067-AE4E-8AE19860779E}" srcOrd="1" destOrd="0" presId="urn:microsoft.com/office/officeart/2005/8/layout/process4"/>
    <dgm:cxn modelId="{14C2CEDD-971B-492F-98AF-89E26ED21C95}" type="presParOf" srcId="{D10F21CD-399A-4C9B-B20F-302D0DD7876E}" destId="{42D21BAF-1EDC-4049-92A8-CE6F654AAA67}" srcOrd="2" destOrd="0" presId="urn:microsoft.com/office/officeart/2005/8/layout/process4"/>
    <dgm:cxn modelId="{A9DF550F-9127-49AD-9BDA-50568CA48921}" type="presParOf" srcId="{42D21BAF-1EDC-4049-92A8-CE6F654AAA67}" destId="{1A5296EE-34E4-4E81-B6E4-84A0BE9EF3A0}" srcOrd="0" destOrd="0" presId="urn:microsoft.com/office/officeart/2005/8/layout/process4"/>
    <dgm:cxn modelId="{5619ADD8-AED0-4888-97D6-5721E374F9DB}" type="presParOf" srcId="{42D21BAF-1EDC-4049-92A8-CE6F654AAA67}" destId="{A4A624B0-53C5-4C52-B912-CF607021E6EA}" srcOrd="1" destOrd="0" presId="urn:microsoft.com/office/officeart/2005/8/layout/process4"/>
    <dgm:cxn modelId="{6C989701-DE56-49BF-ADA6-25A285FD1FBA}" type="presParOf" srcId="{42D21BAF-1EDC-4049-92A8-CE6F654AAA67}" destId="{DA9910C7-E5D2-422F-97A8-C24E1B170A74}"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B0DA09D-A839-4C11-97C9-EC1D671CE29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FA59BEB-3216-40AB-9B05-594146FC0C29}">
      <dgm:prSet custT="1"/>
      <dgm:spPr/>
      <dgm:t>
        <a:bodyPr/>
        <a:lstStyle/>
        <a:p>
          <a:r>
            <a:rPr lang="en-US" sz="2400" b="0" i="0" baseline="0" dirty="0"/>
            <a:t>PHA Discretion</a:t>
          </a:r>
          <a:endParaRPr lang="en-US" sz="2400" dirty="0"/>
        </a:p>
      </dgm:t>
    </dgm:pt>
    <dgm:pt modelId="{599A2446-FFBD-43C1-AD15-6B459EB92F6D}" type="parTrans" cxnId="{D2AC7F91-A1D5-438D-A100-9CC1AB0FA535}">
      <dgm:prSet/>
      <dgm:spPr/>
      <dgm:t>
        <a:bodyPr/>
        <a:lstStyle/>
        <a:p>
          <a:endParaRPr lang="en-US"/>
        </a:p>
      </dgm:t>
    </dgm:pt>
    <dgm:pt modelId="{720BF804-892C-4A3F-B928-E50568EE7BA2}" type="sibTrans" cxnId="{D2AC7F91-A1D5-438D-A100-9CC1AB0FA535}">
      <dgm:prSet/>
      <dgm:spPr/>
      <dgm:t>
        <a:bodyPr/>
        <a:lstStyle/>
        <a:p>
          <a:endParaRPr lang="en-US"/>
        </a:p>
      </dgm:t>
    </dgm:pt>
    <dgm:pt modelId="{49154F67-B036-448C-8BB6-408F454A9FF2}">
      <dgm:prSet custT="1"/>
      <dgm:spPr/>
      <dgm:t>
        <a:bodyPr/>
        <a:lstStyle/>
        <a:p>
          <a:r>
            <a:rPr lang="en-US" sz="1600" b="0" i="0" baseline="0" dirty="0"/>
            <a:t>Helpful for agencies</a:t>
          </a:r>
          <a:endParaRPr lang="en-US" sz="1600" dirty="0"/>
        </a:p>
      </dgm:t>
    </dgm:pt>
    <dgm:pt modelId="{27301CA3-5EE3-4A15-8BC3-9DAC8ADF06B9}" type="parTrans" cxnId="{41DDB0EA-ABFB-4166-B564-D0B27A84B9AD}">
      <dgm:prSet/>
      <dgm:spPr/>
      <dgm:t>
        <a:bodyPr/>
        <a:lstStyle/>
        <a:p>
          <a:endParaRPr lang="en-US"/>
        </a:p>
      </dgm:t>
    </dgm:pt>
    <dgm:pt modelId="{46816E51-970F-4A90-8988-A12B8CE29D7E}" type="sibTrans" cxnId="{41DDB0EA-ABFB-4166-B564-D0B27A84B9AD}">
      <dgm:prSet/>
      <dgm:spPr/>
      <dgm:t>
        <a:bodyPr/>
        <a:lstStyle/>
        <a:p>
          <a:endParaRPr lang="en-US"/>
        </a:p>
      </dgm:t>
    </dgm:pt>
    <dgm:pt modelId="{30EDDA7F-CB89-46C1-83D4-C7E9B5FF9F7E}">
      <dgm:prSet custT="1"/>
      <dgm:spPr/>
      <dgm:t>
        <a:bodyPr/>
        <a:lstStyle/>
        <a:p>
          <a:r>
            <a:rPr lang="en-US" sz="1600" dirty="0"/>
            <a:t>Communities face different housing costs and economic realities</a:t>
          </a:r>
        </a:p>
      </dgm:t>
    </dgm:pt>
    <dgm:pt modelId="{142ED612-27A6-4E85-AB5C-DC852FA5C5F2}" type="parTrans" cxnId="{54F4BAFB-982C-405B-AAD3-36DA21FF68F5}">
      <dgm:prSet/>
      <dgm:spPr/>
      <dgm:t>
        <a:bodyPr/>
        <a:lstStyle/>
        <a:p>
          <a:endParaRPr lang="en-US"/>
        </a:p>
      </dgm:t>
    </dgm:pt>
    <dgm:pt modelId="{5665D9D6-1F5B-432D-BD82-E1B5BB7584E0}" type="sibTrans" cxnId="{54F4BAFB-982C-405B-AAD3-36DA21FF68F5}">
      <dgm:prSet/>
      <dgm:spPr/>
      <dgm:t>
        <a:bodyPr/>
        <a:lstStyle/>
        <a:p>
          <a:endParaRPr lang="en-US"/>
        </a:p>
      </dgm:t>
    </dgm:pt>
    <dgm:pt modelId="{C0E295A0-CEA7-4F3D-9368-46354A9DABEE}">
      <dgm:prSet custT="1"/>
      <dgm:spPr/>
      <dgm:t>
        <a:bodyPr/>
        <a:lstStyle/>
        <a:p>
          <a:r>
            <a:rPr lang="en-US" sz="1600" b="0" i="0" baseline="0" dirty="0"/>
            <a:t>Local politics play a role</a:t>
          </a:r>
          <a:endParaRPr lang="en-US" sz="1600" dirty="0"/>
        </a:p>
      </dgm:t>
    </dgm:pt>
    <dgm:pt modelId="{6D323157-6966-49DD-B6F2-87844996F026}" type="parTrans" cxnId="{7CD63824-D2EF-45D6-B3C4-59DCB923C09F}">
      <dgm:prSet/>
      <dgm:spPr/>
      <dgm:t>
        <a:bodyPr/>
        <a:lstStyle/>
        <a:p>
          <a:endParaRPr lang="en-US"/>
        </a:p>
      </dgm:t>
    </dgm:pt>
    <dgm:pt modelId="{5B48DB2E-62F2-431F-8FB8-817180A27208}" type="sibTrans" cxnId="{7CD63824-D2EF-45D6-B3C4-59DCB923C09F}">
      <dgm:prSet/>
      <dgm:spPr/>
      <dgm:t>
        <a:bodyPr/>
        <a:lstStyle/>
        <a:p>
          <a:endParaRPr lang="en-US"/>
        </a:p>
      </dgm:t>
    </dgm:pt>
    <dgm:pt modelId="{9530F0FE-2E2F-4BD3-B970-41EDFDFC1723}">
      <dgm:prSet custT="1"/>
      <dgm:spPr/>
      <dgm:t>
        <a:bodyPr/>
        <a:lstStyle/>
        <a:p>
          <a:r>
            <a:rPr lang="en-US" sz="2400" dirty="0"/>
            <a:t>Funding for services needed to help participants succeed</a:t>
          </a:r>
        </a:p>
      </dgm:t>
    </dgm:pt>
    <dgm:pt modelId="{A0F33E71-8519-4469-B8BA-2E4B28314AA1}" type="parTrans" cxnId="{A7AA026F-3F13-4810-945C-8B543BC7A074}">
      <dgm:prSet/>
      <dgm:spPr/>
      <dgm:t>
        <a:bodyPr/>
        <a:lstStyle/>
        <a:p>
          <a:endParaRPr lang="en-US"/>
        </a:p>
      </dgm:t>
    </dgm:pt>
    <dgm:pt modelId="{5A18133D-EA15-40E4-9A71-E8AEAEA4D154}" type="sibTrans" cxnId="{A7AA026F-3F13-4810-945C-8B543BC7A074}">
      <dgm:prSet/>
      <dgm:spPr/>
      <dgm:t>
        <a:bodyPr/>
        <a:lstStyle/>
        <a:p>
          <a:endParaRPr lang="en-US"/>
        </a:p>
      </dgm:t>
    </dgm:pt>
    <dgm:pt modelId="{DAB1C44B-7858-4D7C-9A57-93734A4BFE19}">
      <dgm:prSet custT="1"/>
      <dgm:spPr/>
      <dgm:t>
        <a:bodyPr/>
        <a:lstStyle/>
        <a:p>
          <a:r>
            <a:rPr lang="en-US" sz="2400" b="0" i="0" baseline="0" dirty="0"/>
            <a:t>Flexibility for PHAs to cover additional costs and provide supports for participants</a:t>
          </a:r>
          <a:endParaRPr lang="en-US" sz="2400" dirty="0"/>
        </a:p>
      </dgm:t>
    </dgm:pt>
    <dgm:pt modelId="{7156DB68-D0AA-4106-9921-29694E802222}" type="parTrans" cxnId="{805C89DC-72E3-43A6-BF4F-C9464B66BF21}">
      <dgm:prSet/>
      <dgm:spPr/>
      <dgm:t>
        <a:bodyPr/>
        <a:lstStyle/>
        <a:p>
          <a:endParaRPr lang="en-US"/>
        </a:p>
      </dgm:t>
    </dgm:pt>
    <dgm:pt modelId="{D65AE547-9356-409A-983C-CE6FE38DD9B2}" type="sibTrans" cxnId="{805C89DC-72E3-43A6-BF4F-C9464B66BF21}">
      <dgm:prSet/>
      <dgm:spPr/>
      <dgm:t>
        <a:bodyPr/>
        <a:lstStyle/>
        <a:p>
          <a:endParaRPr lang="en-US"/>
        </a:p>
      </dgm:t>
    </dgm:pt>
    <dgm:pt modelId="{319D32AA-C4CD-43D7-81A6-DE760199E318}" type="pres">
      <dgm:prSet presAssocID="{5B0DA09D-A839-4C11-97C9-EC1D671CE292}" presName="outerComposite" presStyleCnt="0">
        <dgm:presLayoutVars>
          <dgm:chMax val="5"/>
          <dgm:dir/>
          <dgm:resizeHandles val="exact"/>
        </dgm:presLayoutVars>
      </dgm:prSet>
      <dgm:spPr/>
    </dgm:pt>
    <dgm:pt modelId="{B82E913A-615E-4172-918A-2FC1B0F96F8A}" type="pres">
      <dgm:prSet presAssocID="{5B0DA09D-A839-4C11-97C9-EC1D671CE292}" presName="dummyMaxCanvas" presStyleCnt="0">
        <dgm:presLayoutVars/>
      </dgm:prSet>
      <dgm:spPr/>
    </dgm:pt>
    <dgm:pt modelId="{49063059-6F81-4A1E-A460-16ADAEFDBCCE}" type="pres">
      <dgm:prSet presAssocID="{5B0DA09D-A839-4C11-97C9-EC1D671CE292}" presName="ThreeNodes_1" presStyleLbl="node1" presStyleIdx="0" presStyleCnt="3">
        <dgm:presLayoutVars>
          <dgm:bulletEnabled val="1"/>
        </dgm:presLayoutVars>
      </dgm:prSet>
      <dgm:spPr/>
    </dgm:pt>
    <dgm:pt modelId="{75419CAF-CEA9-40A2-8F3C-4477D137947C}" type="pres">
      <dgm:prSet presAssocID="{5B0DA09D-A839-4C11-97C9-EC1D671CE292}" presName="ThreeNodes_2" presStyleLbl="node1" presStyleIdx="1" presStyleCnt="3">
        <dgm:presLayoutVars>
          <dgm:bulletEnabled val="1"/>
        </dgm:presLayoutVars>
      </dgm:prSet>
      <dgm:spPr/>
    </dgm:pt>
    <dgm:pt modelId="{994E365E-9A03-4C32-9B1D-CAC42619ACAB}" type="pres">
      <dgm:prSet presAssocID="{5B0DA09D-A839-4C11-97C9-EC1D671CE292}" presName="ThreeNodes_3" presStyleLbl="node1" presStyleIdx="2" presStyleCnt="3">
        <dgm:presLayoutVars>
          <dgm:bulletEnabled val="1"/>
        </dgm:presLayoutVars>
      </dgm:prSet>
      <dgm:spPr/>
    </dgm:pt>
    <dgm:pt modelId="{33B0FBA8-866D-4B9D-A0C3-1B404C85EB3F}" type="pres">
      <dgm:prSet presAssocID="{5B0DA09D-A839-4C11-97C9-EC1D671CE292}" presName="ThreeConn_1-2" presStyleLbl="fgAccFollowNode1" presStyleIdx="0" presStyleCnt="2">
        <dgm:presLayoutVars>
          <dgm:bulletEnabled val="1"/>
        </dgm:presLayoutVars>
      </dgm:prSet>
      <dgm:spPr/>
    </dgm:pt>
    <dgm:pt modelId="{1C15A00B-5DB9-47F8-8CAE-3CEEB7D39A2E}" type="pres">
      <dgm:prSet presAssocID="{5B0DA09D-A839-4C11-97C9-EC1D671CE292}" presName="ThreeConn_2-3" presStyleLbl="fgAccFollowNode1" presStyleIdx="1" presStyleCnt="2">
        <dgm:presLayoutVars>
          <dgm:bulletEnabled val="1"/>
        </dgm:presLayoutVars>
      </dgm:prSet>
      <dgm:spPr/>
    </dgm:pt>
    <dgm:pt modelId="{ACB035BB-651F-4DE2-A6D4-4ED221179370}" type="pres">
      <dgm:prSet presAssocID="{5B0DA09D-A839-4C11-97C9-EC1D671CE292}" presName="ThreeNodes_1_text" presStyleLbl="node1" presStyleIdx="2" presStyleCnt="3">
        <dgm:presLayoutVars>
          <dgm:bulletEnabled val="1"/>
        </dgm:presLayoutVars>
      </dgm:prSet>
      <dgm:spPr/>
    </dgm:pt>
    <dgm:pt modelId="{46D5E31F-368C-4523-B702-B3335871C638}" type="pres">
      <dgm:prSet presAssocID="{5B0DA09D-A839-4C11-97C9-EC1D671CE292}" presName="ThreeNodes_2_text" presStyleLbl="node1" presStyleIdx="2" presStyleCnt="3">
        <dgm:presLayoutVars>
          <dgm:bulletEnabled val="1"/>
        </dgm:presLayoutVars>
      </dgm:prSet>
      <dgm:spPr/>
    </dgm:pt>
    <dgm:pt modelId="{A87CB0C6-2FFA-45D4-A81C-8ED65CF5EE3A}" type="pres">
      <dgm:prSet presAssocID="{5B0DA09D-A839-4C11-97C9-EC1D671CE292}" presName="ThreeNodes_3_text" presStyleLbl="node1" presStyleIdx="2" presStyleCnt="3">
        <dgm:presLayoutVars>
          <dgm:bulletEnabled val="1"/>
        </dgm:presLayoutVars>
      </dgm:prSet>
      <dgm:spPr/>
    </dgm:pt>
  </dgm:ptLst>
  <dgm:cxnLst>
    <dgm:cxn modelId="{D9CB9608-2FC7-4826-AC25-97D6FC6E32E5}" type="presOf" srcId="{5A18133D-EA15-40E4-9A71-E8AEAEA4D154}" destId="{1C15A00B-5DB9-47F8-8CAE-3CEEB7D39A2E}" srcOrd="0" destOrd="0" presId="urn:microsoft.com/office/officeart/2005/8/layout/vProcess5"/>
    <dgm:cxn modelId="{82C0660B-C922-4563-9E60-63832EC5BDF2}" type="presOf" srcId="{7FA59BEB-3216-40AB-9B05-594146FC0C29}" destId="{ACB035BB-651F-4DE2-A6D4-4ED221179370}" srcOrd="1" destOrd="0" presId="urn:microsoft.com/office/officeart/2005/8/layout/vProcess5"/>
    <dgm:cxn modelId="{ED284623-0468-4A26-9613-9A540889518E}" type="presOf" srcId="{30EDDA7F-CB89-46C1-83D4-C7E9B5FF9F7E}" destId="{49063059-6F81-4A1E-A460-16ADAEFDBCCE}" srcOrd="0" destOrd="2" presId="urn:microsoft.com/office/officeart/2005/8/layout/vProcess5"/>
    <dgm:cxn modelId="{7CD63824-D2EF-45D6-B3C4-59DCB923C09F}" srcId="{7FA59BEB-3216-40AB-9B05-594146FC0C29}" destId="{C0E295A0-CEA7-4F3D-9368-46354A9DABEE}" srcOrd="2" destOrd="0" parTransId="{6D323157-6966-49DD-B6F2-87844996F026}" sibTransId="{5B48DB2E-62F2-431F-8FB8-817180A27208}"/>
    <dgm:cxn modelId="{C6598B29-37F2-4287-BE0C-92A0733920BD}" type="presOf" srcId="{9530F0FE-2E2F-4BD3-B970-41EDFDFC1723}" destId="{75419CAF-CEA9-40A2-8F3C-4477D137947C}" srcOrd="0" destOrd="0" presId="urn:microsoft.com/office/officeart/2005/8/layout/vProcess5"/>
    <dgm:cxn modelId="{6208212E-FAD4-4295-8084-09A767899EEF}" type="presOf" srcId="{49154F67-B036-448C-8BB6-408F454A9FF2}" destId="{ACB035BB-651F-4DE2-A6D4-4ED221179370}" srcOrd="1" destOrd="1" presId="urn:microsoft.com/office/officeart/2005/8/layout/vProcess5"/>
    <dgm:cxn modelId="{9FCFAB3E-152E-4108-9470-659E7EBFB20C}" type="presOf" srcId="{720BF804-892C-4A3F-B928-E50568EE7BA2}" destId="{33B0FBA8-866D-4B9D-A0C3-1B404C85EB3F}" srcOrd="0" destOrd="0" presId="urn:microsoft.com/office/officeart/2005/8/layout/vProcess5"/>
    <dgm:cxn modelId="{30F81241-261B-489F-984D-DA53AA816A63}" type="presOf" srcId="{5B0DA09D-A839-4C11-97C9-EC1D671CE292}" destId="{319D32AA-C4CD-43D7-81A6-DE760199E318}" srcOrd="0" destOrd="0" presId="urn:microsoft.com/office/officeart/2005/8/layout/vProcess5"/>
    <dgm:cxn modelId="{A7AA026F-3F13-4810-945C-8B543BC7A074}" srcId="{5B0DA09D-A839-4C11-97C9-EC1D671CE292}" destId="{9530F0FE-2E2F-4BD3-B970-41EDFDFC1723}" srcOrd="1" destOrd="0" parTransId="{A0F33E71-8519-4469-B8BA-2E4B28314AA1}" sibTransId="{5A18133D-EA15-40E4-9A71-E8AEAEA4D154}"/>
    <dgm:cxn modelId="{36FAB059-9ABD-4C55-BFC8-5702BD095EB8}" type="presOf" srcId="{DAB1C44B-7858-4D7C-9A57-93734A4BFE19}" destId="{A87CB0C6-2FFA-45D4-A81C-8ED65CF5EE3A}" srcOrd="1" destOrd="0" presId="urn:microsoft.com/office/officeart/2005/8/layout/vProcess5"/>
    <dgm:cxn modelId="{D2AC7F91-A1D5-438D-A100-9CC1AB0FA535}" srcId="{5B0DA09D-A839-4C11-97C9-EC1D671CE292}" destId="{7FA59BEB-3216-40AB-9B05-594146FC0C29}" srcOrd="0" destOrd="0" parTransId="{599A2446-FFBD-43C1-AD15-6B459EB92F6D}" sibTransId="{720BF804-892C-4A3F-B928-E50568EE7BA2}"/>
    <dgm:cxn modelId="{F24B33A1-7525-4410-90F3-F682089BBEDC}" type="presOf" srcId="{DAB1C44B-7858-4D7C-9A57-93734A4BFE19}" destId="{994E365E-9A03-4C32-9B1D-CAC42619ACAB}" srcOrd="0" destOrd="0" presId="urn:microsoft.com/office/officeart/2005/8/layout/vProcess5"/>
    <dgm:cxn modelId="{805C89DC-72E3-43A6-BF4F-C9464B66BF21}" srcId="{5B0DA09D-A839-4C11-97C9-EC1D671CE292}" destId="{DAB1C44B-7858-4D7C-9A57-93734A4BFE19}" srcOrd="2" destOrd="0" parTransId="{7156DB68-D0AA-4106-9921-29694E802222}" sibTransId="{D65AE547-9356-409A-983C-CE6FE38DD9B2}"/>
    <dgm:cxn modelId="{B22C36E0-4B5C-481C-BAA9-A4FAD2BF66C5}" type="presOf" srcId="{9530F0FE-2E2F-4BD3-B970-41EDFDFC1723}" destId="{46D5E31F-368C-4523-B702-B3335871C638}" srcOrd="1" destOrd="0" presId="urn:microsoft.com/office/officeart/2005/8/layout/vProcess5"/>
    <dgm:cxn modelId="{1685A6E5-DD6F-4479-969D-E884C872C480}" type="presOf" srcId="{7FA59BEB-3216-40AB-9B05-594146FC0C29}" destId="{49063059-6F81-4A1E-A460-16ADAEFDBCCE}" srcOrd="0" destOrd="0" presId="urn:microsoft.com/office/officeart/2005/8/layout/vProcess5"/>
    <dgm:cxn modelId="{41DDB0EA-ABFB-4166-B564-D0B27A84B9AD}" srcId="{7FA59BEB-3216-40AB-9B05-594146FC0C29}" destId="{49154F67-B036-448C-8BB6-408F454A9FF2}" srcOrd="0" destOrd="0" parTransId="{27301CA3-5EE3-4A15-8BC3-9DAC8ADF06B9}" sibTransId="{46816E51-970F-4A90-8988-A12B8CE29D7E}"/>
    <dgm:cxn modelId="{93EAF5EB-4D64-4990-B058-FA4D2DAA400B}" type="presOf" srcId="{49154F67-B036-448C-8BB6-408F454A9FF2}" destId="{49063059-6F81-4A1E-A460-16ADAEFDBCCE}" srcOrd="0" destOrd="1" presId="urn:microsoft.com/office/officeart/2005/8/layout/vProcess5"/>
    <dgm:cxn modelId="{D3814EF0-B3B5-4B8F-A4FD-2EED10629E54}" type="presOf" srcId="{C0E295A0-CEA7-4F3D-9368-46354A9DABEE}" destId="{49063059-6F81-4A1E-A460-16ADAEFDBCCE}" srcOrd="0" destOrd="3" presId="urn:microsoft.com/office/officeart/2005/8/layout/vProcess5"/>
    <dgm:cxn modelId="{B18EC7F0-702F-4134-9243-9CF596949AD3}" type="presOf" srcId="{30EDDA7F-CB89-46C1-83D4-C7E9B5FF9F7E}" destId="{ACB035BB-651F-4DE2-A6D4-4ED221179370}" srcOrd="1" destOrd="2" presId="urn:microsoft.com/office/officeart/2005/8/layout/vProcess5"/>
    <dgm:cxn modelId="{836AC7F2-54EA-4468-9BBD-C3023211CAB5}" type="presOf" srcId="{C0E295A0-CEA7-4F3D-9368-46354A9DABEE}" destId="{ACB035BB-651F-4DE2-A6D4-4ED221179370}" srcOrd="1" destOrd="3" presId="urn:microsoft.com/office/officeart/2005/8/layout/vProcess5"/>
    <dgm:cxn modelId="{54F4BAFB-982C-405B-AAD3-36DA21FF68F5}" srcId="{7FA59BEB-3216-40AB-9B05-594146FC0C29}" destId="{30EDDA7F-CB89-46C1-83D4-C7E9B5FF9F7E}" srcOrd="1" destOrd="0" parTransId="{142ED612-27A6-4E85-AB5C-DC852FA5C5F2}" sibTransId="{5665D9D6-1F5B-432D-BD82-E1B5BB7584E0}"/>
    <dgm:cxn modelId="{50D26BFB-0013-46C8-92CA-AB4CFFA537B8}" type="presParOf" srcId="{319D32AA-C4CD-43D7-81A6-DE760199E318}" destId="{B82E913A-615E-4172-918A-2FC1B0F96F8A}" srcOrd="0" destOrd="0" presId="urn:microsoft.com/office/officeart/2005/8/layout/vProcess5"/>
    <dgm:cxn modelId="{A014E5F7-BEF0-42A8-A059-0AB4C9377AE3}" type="presParOf" srcId="{319D32AA-C4CD-43D7-81A6-DE760199E318}" destId="{49063059-6F81-4A1E-A460-16ADAEFDBCCE}" srcOrd="1" destOrd="0" presId="urn:microsoft.com/office/officeart/2005/8/layout/vProcess5"/>
    <dgm:cxn modelId="{AA800793-EFF4-4120-AFC4-0199FA9B537E}" type="presParOf" srcId="{319D32AA-C4CD-43D7-81A6-DE760199E318}" destId="{75419CAF-CEA9-40A2-8F3C-4477D137947C}" srcOrd="2" destOrd="0" presId="urn:microsoft.com/office/officeart/2005/8/layout/vProcess5"/>
    <dgm:cxn modelId="{BB96CF9C-44D2-4D20-B05F-54F9C5475690}" type="presParOf" srcId="{319D32AA-C4CD-43D7-81A6-DE760199E318}" destId="{994E365E-9A03-4C32-9B1D-CAC42619ACAB}" srcOrd="3" destOrd="0" presId="urn:microsoft.com/office/officeart/2005/8/layout/vProcess5"/>
    <dgm:cxn modelId="{03CE0C9C-218E-44FE-A014-94434F69279F}" type="presParOf" srcId="{319D32AA-C4CD-43D7-81A6-DE760199E318}" destId="{33B0FBA8-866D-4B9D-A0C3-1B404C85EB3F}" srcOrd="4" destOrd="0" presId="urn:microsoft.com/office/officeart/2005/8/layout/vProcess5"/>
    <dgm:cxn modelId="{7B156CF4-2941-4992-BB3D-9ED7099ECE99}" type="presParOf" srcId="{319D32AA-C4CD-43D7-81A6-DE760199E318}" destId="{1C15A00B-5DB9-47F8-8CAE-3CEEB7D39A2E}" srcOrd="5" destOrd="0" presId="urn:microsoft.com/office/officeart/2005/8/layout/vProcess5"/>
    <dgm:cxn modelId="{5181A4A0-E43A-46EB-8261-260876DB94EE}" type="presParOf" srcId="{319D32AA-C4CD-43D7-81A6-DE760199E318}" destId="{ACB035BB-651F-4DE2-A6D4-4ED221179370}" srcOrd="6" destOrd="0" presId="urn:microsoft.com/office/officeart/2005/8/layout/vProcess5"/>
    <dgm:cxn modelId="{7A58B597-773E-436A-A0C3-AC637842A1EB}" type="presParOf" srcId="{319D32AA-C4CD-43D7-81A6-DE760199E318}" destId="{46D5E31F-368C-4523-B702-B3335871C638}" srcOrd="7" destOrd="0" presId="urn:microsoft.com/office/officeart/2005/8/layout/vProcess5"/>
    <dgm:cxn modelId="{78BF6B2A-37C3-4754-A387-A54F00444064}" type="presParOf" srcId="{319D32AA-C4CD-43D7-81A6-DE760199E318}" destId="{A87CB0C6-2FFA-45D4-A81C-8ED65CF5EE3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9E70514-BECC-442A-9D8C-BA3762E106AE}"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F8219446-1954-42CD-9E73-BB5913E4A6E3}">
      <dgm:prSet/>
      <dgm:spPr/>
      <dgm:t>
        <a:bodyPr/>
        <a:lstStyle/>
        <a:p>
          <a:r>
            <a:rPr lang="en-US" b="1" dirty="0"/>
            <a:t>2026 midterms will directly impact the next two years</a:t>
          </a:r>
        </a:p>
      </dgm:t>
    </dgm:pt>
    <dgm:pt modelId="{57F97667-BB4B-4D24-9DFC-E7ACBDDE3034}" type="parTrans" cxnId="{0F553E98-DF94-4C17-9F35-5AD16ABF662E}">
      <dgm:prSet/>
      <dgm:spPr/>
      <dgm:t>
        <a:bodyPr/>
        <a:lstStyle/>
        <a:p>
          <a:endParaRPr lang="en-US"/>
        </a:p>
      </dgm:t>
    </dgm:pt>
    <dgm:pt modelId="{1E42C048-2429-4B60-B8A3-FC7FB7BB5CF5}" type="sibTrans" cxnId="{0F553E98-DF94-4C17-9F35-5AD16ABF662E}">
      <dgm:prSet/>
      <dgm:spPr/>
      <dgm:t>
        <a:bodyPr/>
        <a:lstStyle/>
        <a:p>
          <a:endParaRPr lang="en-US"/>
        </a:p>
      </dgm:t>
    </dgm:pt>
    <dgm:pt modelId="{A804D933-CC24-4204-B0B8-DB1CB08AD47F}">
      <dgm:prSet/>
      <dgm:spPr/>
      <dgm:t>
        <a:bodyPr/>
        <a:lstStyle/>
        <a:p>
          <a:r>
            <a:rPr lang="en-US" b="0" i="0" baseline="0" dirty="0"/>
            <a:t>Control of Congress will shape funding levels</a:t>
          </a:r>
          <a:endParaRPr lang="en-US" dirty="0"/>
        </a:p>
      </dgm:t>
    </dgm:pt>
    <dgm:pt modelId="{B08EC517-2AC1-40FA-B9F7-47F856BC265C}" type="parTrans" cxnId="{E5A9938A-D6FA-408C-8CA4-F45F91EE70F2}">
      <dgm:prSet/>
      <dgm:spPr/>
      <dgm:t>
        <a:bodyPr/>
        <a:lstStyle/>
        <a:p>
          <a:endParaRPr lang="en-US"/>
        </a:p>
      </dgm:t>
    </dgm:pt>
    <dgm:pt modelId="{3EDC0E6E-5E1F-465A-8161-12D558351CBB}" type="sibTrans" cxnId="{E5A9938A-D6FA-408C-8CA4-F45F91EE70F2}">
      <dgm:prSet/>
      <dgm:spPr/>
      <dgm:t>
        <a:bodyPr/>
        <a:lstStyle/>
        <a:p>
          <a:endParaRPr lang="en-US"/>
        </a:p>
      </dgm:t>
    </dgm:pt>
    <dgm:pt modelId="{230B1FA5-7233-486A-8A49-9194A8CF9415}">
      <dgm:prSet/>
      <dgm:spPr/>
      <dgm:t>
        <a:bodyPr/>
        <a:lstStyle/>
        <a:p>
          <a:r>
            <a:rPr lang="en-US" b="0" i="0" baseline="0" dirty="0"/>
            <a:t>Divided government versus a </a:t>
          </a:r>
          <a:r>
            <a:rPr lang="en-US" dirty="0"/>
            <a:t>governing trifecta</a:t>
          </a:r>
        </a:p>
      </dgm:t>
    </dgm:pt>
    <dgm:pt modelId="{7BF9D934-2479-4E16-8FC4-4962568594DC}" type="parTrans" cxnId="{F0B2A596-869B-44DD-A56B-48549728EFAC}">
      <dgm:prSet/>
      <dgm:spPr/>
      <dgm:t>
        <a:bodyPr/>
        <a:lstStyle/>
        <a:p>
          <a:endParaRPr lang="en-US"/>
        </a:p>
      </dgm:t>
    </dgm:pt>
    <dgm:pt modelId="{D26D71D9-7995-4555-BF7C-B88B51E40EA3}" type="sibTrans" cxnId="{F0B2A596-869B-44DD-A56B-48549728EFAC}">
      <dgm:prSet/>
      <dgm:spPr/>
      <dgm:t>
        <a:bodyPr/>
        <a:lstStyle/>
        <a:p>
          <a:endParaRPr lang="en-US"/>
        </a:p>
      </dgm:t>
    </dgm:pt>
    <dgm:pt modelId="{B3B5F9AF-BF15-4125-85A5-FFC26351B3F1}">
      <dgm:prSet/>
      <dgm:spPr/>
      <dgm:t>
        <a:bodyPr/>
        <a:lstStyle/>
        <a:p>
          <a:r>
            <a:rPr lang="en-US" b="0" i="0" baseline="0" dirty="0"/>
            <a:t>Interest in housing remai</a:t>
          </a:r>
          <a:r>
            <a:rPr lang="en-US" dirty="0"/>
            <a:t>ns high</a:t>
          </a:r>
        </a:p>
      </dgm:t>
    </dgm:pt>
    <dgm:pt modelId="{05925287-E11E-4684-B36C-3866E59D41C1}" type="parTrans" cxnId="{7CF5B603-7A2A-438A-AC88-F7F523EFA61E}">
      <dgm:prSet/>
      <dgm:spPr/>
      <dgm:t>
        <a:bodyPr/>
        <a:lstStyle/>
        <a:p>
          <a:endParaRPr lang="en-US"/>
        </a:p>
      </dgm:t>
    </dgm:pt>
    <dgm:pt modelId="{9331FFEA-1CC8-47FE-8277-ABD901FA97A4}" type="sibTrans" cxnId="{7CF5B603-7A2A-438A-AC88-F7F523EFA61E}">
      <dgm:prSet/>
      <dgm:spPr/>
      <dgm:t>
        <a:bodyPr/>
        <a:lstStyle/>
        <a:p>
          <a:endParaRPr lang="en-US"/>
        </a:p>
      </dgm:t>
    </dgm:pt>
    <dgm:pt modelId="{3CDCA42B-4452-4602-8127-B459F5CD5B6E}">
      <dgm:prSet/>
      <dgm:spPr/>
      <dgm:t>
        <a:bodyPr/>
        <a:lstStyle/>
        <a:p>
          <a:r>
            <a:rPr lang="en-US" b="0" i="0" baseline="0" dirty="0"/>
            <a:t>Regulatory en</a:t>
          </a:r>
          <a:r>
            <a:rPr lang="en-US" dirty="0"/>
            <a:t>vironment may shift</a:t>
          </a:r>
        </a:p>
      </dgm:t>
    </dgm:pt>
    <dgm:pt modelId="{46FB8666-8AA9-4996-B1F9-F6325BD2966B}" type="parTrans" cxnId="{1FA190F7-E1AD-4A3C-981C-BA7AF9811CF3}">
      <dgm:prSet/>
      <dgm:spPr/>
      <dgm:t>
        <a:bodyPr/>
        <a:lstStyle/>
        <a:p>
          <a:endParaRPr lang="en-US"/>
        </a:p>
      </dgm:t>
    </dgm:pt>
    <dgm:pt modelId="{C382AD80-FC7E-4D56-94CB-EA21547C5469}" type="sibTrans" cxnId="{1FA190F7-E1AD-4A3C-981C-BA7AF9811CF3}">
      <dgm:prSet/>
      <dgm:spPr/>
      <dgm:t>
        <a:bodyPr/>
        <a:lstStyle/>
        <a:p>
          <a:endParaRPr lang="en-US"/>
        </a:p>
      </dgm:t>
    </dgm:pt>
    <dgm:pt modelId="{009A0745-BC7A-4F33-AC10-90A59E840BA1}" type="pres">
      <dgm:prSet presAssocID="{A9E70514-BECC-442A-9D8C-BA3762E106AE}" presName="composite" presStyleCnt="0">
        <dgm:presLayoutVars>
          <dgm:chMax val="1"/>
          <dgm:dir/>
          <dgm:resizeHandles val="exact"/>
        </dgm:presLayoutVars>
      </dgm:prSet>
      <dgm:spPr/>
    </dgm:pt>
    <dgm:pt modelId="{56F1B91E-66A3-4C6A-8E32-94BE105BBA28}" type="pres">
      <dgm:prSet presAssocID="{A9E70514-BECC-442A-9D8C-BA3762E106AE}" presName="radial" presStyleCnt="0">
        <dgm:presLayoutVars>
          <dgm:animLvl val="ctr"/>
        </dgm:presLayoutVars>
      </dgm:prSet>
      <dgm:spPr/>
    </dgm:pt>
    <dgm:pt modelId="{9297A1C4-C859-4C76-A088-1153F0EFD01F}" type="pres">
      <dgm:prSet presAssocID="{F8219446-1954-42CD-9E73-BB5913E4A6E3}" presName="centerShape" presStyleLbl="vennNode1" presStyleIdx="0" presStyleCnt="5" custScaleX="106573" custScaleY="106573"/>
      <dgm:spPr/>
    </dgm:pt>
    <dgm:pt modelId="{148C4287-70F3-4971-A595-1F24A07D2CB6}" type="pres">
      <dgm:prSet presAssocID="{A804D933-CC24-4204-B0B8-DB1CB08AD47F}" presName="node" presStyleLbl="vennNode1" presStyleIdx="1" presStyleCnt="5" custScaleX="142098" custScaleY="142098" custRadScaleRad="120904" custRadScaleInc="51199">
        <dgm:presLayoutVars>
          <dgm:bulletEnabled val="1"/>
        </dgm:presLayoutVars>
      </dgm:prSet>
      <dgm:spPr/>
    </dgm:pt>
    <dgm:pt modelId="{EB876909-25B4-4F8A-A994-6B162C1BCE37}" type="pres">
      <dgm:prSet presAssocID="{230B1FA5-7233-486A-8A49-9194A8CF9415}" presName="node" presStyleLbl="vennNode1" presStyleIdx="2" presStyleCnt="5" custScaleX="142098" custScaleY="142098" custRadScaleRad="118926" custRadScaleInc="47691">
        <dgm:presLayoutVars>
          <dgm:bulletEnabled val="1"/>
        </dgm:presLayoutVars>
      </dgm:prSet>
      <dgm:spPr/>
    </dgm:pt>
    <dgm:pt modelId="{AEA5B360-EF97-4119-8A65-81379CC2F888}" type="pres">
      <dgm:prSet presAssocID="{B3B5F9AF-BF15-4125-85A5-FFC26351B3F1}" presName="node" presStyleLbl="vennNode1" presStyleIdx="3" presStyleCnt="5" custScaleX="142098" custScaleY="142098" custRadScaleRad="122424" custRadScaleInc="52260">
        <dgm:presLayoutVars>
          <dgm:bulletEnabled val="1"/>
        </dgm:presLayoutVars>
      </dgm:prSet>
      <dgm:spPr/>
    </dgm:pt>
    <dgm:pt modelId="{00D79878-1D1F-41C4-B6D3-147B7B003C08}" type="pres">
      <dgm:prSet presAssocID="{3CDCA42B-4452-4602-8127-B459F5CD5B6E}" presName="node" presStyleLbl="vennNode1" presStyleIdx="4" presStyleCnt="5" custScaleX="142098" custScaleY="142098" custRadScaleRad="119340" custRadScaleInc="49609">
        <dgm:presLayoutVars>
          <dgm:bulletEnabled val="1"/>
        </dgm:presLayoutVars>
      </dgm:prSet>
      <dgm:spPr/>
    </dgm:pt>
  </dgm:ptLst>
  <dgm:cxnLst>
    <dgm:cxn modelId="{7CF5B603-7A2A-438A-AC88-F7F523EFA61E}" srcId="{F8219446-1954-42CD-9E73-BB5913E4A6E3}" destId="{B3B5F9AF-BF15-4125-85A5-FFC26351B3F1}" srcOrd="2" destOrd="0" parTransId="{05925287-E11E-4684-B36C-3866E59D41C1}" sibTransId="{9331FFEA-1CC8-47FE-8277-ABD901FA97A4}"/>
    <dgm:cxn modelId="{860F2F61-9527-4DDE-A601-1F2710873907}" type="presOf" srcId="{3CDCA42B-4452-4602-8127-B459F5CD5B6E}" destId="{00D79878-1D1F-41C4-B6D3-147B7B003C08}" srcOrd="0" destOrd="0" presId="urn:microsoft.com/office/officeart/2005/8/layout/radial3"/>
    <dgm:cxn modelId="{EB344477-6ECB-40B8-A3CB-7D8123C6F744}" type="presOf" srcId="{230B1FA5-7233-486A-8A49-9194A8CF9415}" destId="{EB876909-25B4-4F8A-A994-6B162C1BCE37}" srcOrd="0" destOrd="0" presId="urn:microsoft.com/office/officeart/2005/8/layout/radial3"/>
    <dgm:cxn modelId="{E5A9938A-D6FA-408C-8CA4-F45F91EE70F2}" srcId="{F8219446-1954-42CD-9E73-BB5913E4A6E3}" destId="{A804D933-CC24-4204-B0B8-DB1CB08AD47F}" srcOrd="0" destOrd="0" parTransId="{B08EC517-2AC1-40FA-B9F7-47F856BC265C}" sibTransId="{3EDC0E6E-5E1F-465A-8161-12D558351CBB}"/>
    <dgm:cxn modelId="{F0B2A596-869B-44DD-A56B-48549728EFAC}" srcId="{F8219446-1954-42CD-9E73-BB5913E4A6E3}" destId="{230B1FA5-7233-486A-8A49-9194A8CF9415}" srcOrd="1" destOrd="0" parTransId="{7BF9D934-2479-4E16-8FC4-4962568594DC}" sibTransId="{D26D71D9-7995-4555-BF7C-B88B51E40EA3}"/>
    <dgm:cxn modelId="{0F553E98-DF94-4C17-9F35-5AD16ABF662E}" srcId="{A9E70514-BECC-442A-9D8C-BA3762E106AE}" destId="{F8219446-1954-42CD-9E73-BB5913E4A6E3}" srcOrd="0" destOrd="0" parTransId="{57F97667-BB4B-4D24-9DFC-E7ACBDDE3034}" sibTransId="{1E42C048-2429-4B60-B8A3-FC7FB7BB5CF5}"/>
    <dgm:cxn modelId="{C6AC43DA-0C89-475F-B477-B0D7DDAB4621}" type="presOf" srcId="{F8219446-1954-42CD-9E73-BB5913E4A6E3}" destId="{9297A1C4-C859-4C76-A088-1153F0EFD01F}" srcOrd="0" destOrd="0" presId="urn:microsoft.com/office/officeart/2005/8/layout/radial3"/>
    <dgm:cxn modelId="{A8E131EA-9FAD-4183-AD4D-A092CBBA66C0}" type="presOf" srcId="{B3B5F9AF-BF15-4125-85A5-FFC26351B3F1}" destId="{AEA5B360-EF97-4119-8A65-81379CC2F888}" srcOrd="0" destOrd="0" presId="urn:microsoft.com/office/officeart/2005/8/layout/radial3"/>
    <dgm:cxn modelId="{926723F1-12AF-4479-B4B1-45515655CC5F}" type="presOf" srcId="{A804D933-CC24-4204-B0B8-DB1CB08AD47F}" destId="{148C4287-70F3-4971-A595-1F24A07D2CB6}" srcOrd="0" destOrd="0" presId="urn:microsoft.com/office/officeart/2005/8/layout/radial3"/>
    <dgm:cxn modelId="{5F73A7F2-2047-4A61-BAE0-B9958923DC4F}" type="presOf" srcId="{A9E70514-BECC-442A-9D8C-BA3762E106AE}" destId="{009A0745-BC7A-4F33-AC10-90A59E840BA1}" srcOrd="0" destOrd="0" presId="urn:microsoft.com/office/officeart/2005/8/layout/radial3"/>
    <dgm:cxn modelId="{1FA190F7-E1AD-4A3C-981C-BA7AF9811CF3}" srcId="{F8219446-1954-42CD-9E73-BB5913E4A6E3}" destId="{3CDCA42B-4452-4602-8127-B459F5CD5B6E}" srcOrd="3" destOrd="0" parTransId="{46FB8666-8AA9-4996-B1F9-F6325BD2966B}" sibTransId="{C382AD80-FC7E-4D56-94CB-EA21547C5469}"/>
    <dgm:cxn modelId="{0A02F7C4-DF29-4682-A6FD-5F0B1493DE52}" type="presParOf" srcId="{009A0745-BC7A-4F33-AC10-90A59E840BA1}" destId="{56F1B91E-66A3-4C6A-8E32-94BE105BBA28}" srcOrd="0" destOrd="0" presId="urn:microsoft.com/office/officeart/2005/8/layout/radial3"/>
    <dgm:cxn modelId="{91E43D94-9231-4436-BFC8-D1A27292432F}" type="presParOf" srcId="{56F1B91E-66A3-4C6A-8E32-94BE105BBA28}" destId="{9297A1C4-C859-4C76-A088-1153F0EFD01F}" srcOrd="0" destOrd="0" presId="urn:microsoft.com/office/officeart/2005/8/layout/radial3"/>
    <dgm:cxn modelId="{9471C690-7618-4297-B061-4F1CD406465E}" type="presParOf" srcId="{56F1B91E-66A3-4C6A-8E32-94BE105BBA28}" destId="{148C4287-70F3-4971-A595-1F24A07D2CB6}" srcOrd="1" destOrd="0" presId="urn:microsoft.com/office/officeart/2005/8/layout/radial3"/>
    <dgm:cxn modelId="{C9FB49A6-6349-4D62-ACF7-17FDCC521284}" type="presParOf" srcId="{56F1B91E-66A3-4C6A-8E32-94BE105BBA28}" destId="{EB876909-25B4-4F8A-A994-6B162C1BCE37}" srcOrd="2" destOrd="0" presId="urn:microsoft.com/office/officeart/2005/8/layout/radial3"/>
    <dgm:cxn modelId="{92464511-0EE4-4AD5-B728-212B19306419}" type="presParOf" srcId="{56F1B91E-66A3-4C6A-8E32-94BE105BBA28}" destId="{AEA5B360-EF97-4119-8A65-81379CC2F888}" srcOrd="3" destOrd="0" presId="urn:microsoft.com/office/officeart/2005/8/layout/radial3"/>
    <dgm:cxn modelId="{5851DEDF-2A4B-49C3-B99F-B98DDF38EB47}" type="presParOf" srcId="{56F1B91E-66A3-4C6A-8E32-94BE105BBA28}" destId="{00D79878-1D1F-41C4-B6D3-147B7B003C08}"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8CEEC63-428E-4EE2-85CF-894AAA0CE20C}"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US"/>
        </a:p>
      </dgm:t>
    </dgm:pt>
    <dgm:pt modelId="{3A325575-79B7-4817-8996-1EED89D11E31}">
      <dgm:prSet custT="1"/>
      <dgm:spPr/>
      <dgm:t>
        <a:bodyPr/>
        <a:lstStyle/>
        <a:p>
          <a:r>
            <a:rPr lang="en-US" sz="3600" b="1" dirty="0"/>
            <a:t>Potential shift in Congressional control</a:t>
          </a:r>
        </a:p>
      </dgm:t>
    </dgm:pt>
    <dgm:pt modelId="{DEA61F65-A13D-42A1-B88B-4D3B07AC75CB}" type="parTrans" cxnId="{D46B04F4-8446-4D6E-A5EE-CEA14491DC74}">
      <dgm:prSet/>
      <dgm:spPr/>
      <dgm:t>
        <a:bodyPr/>
        <a:lstStyle/>
        <a:p>
          <a:endParaRPr lang="en-US"/>
        </a:p>
      </dgm:t>
    </dgm:pt>
    <dgm:pt modelId="{11381953-C76F-4F95-8C19-067D80E0B2DE}" type="sibTrans" cxnId="{D46B04F4-8446-4D6E-A5EE-CEA14491DC74}">
      <dgm:prSet/>
      <dgm:spPr/>
      <dgm:t>
        <a:bodyPr/>
        <a:lstStyle/>
        <a:p>
          <a:endParaRPr lang="en-US"/>
        </a:p>
      </dgm:t>
    </dgm:pt>
    <dgm:pt modelId="{9E21ADDC-C295-41FE-B9DE-C3A168128B5B}">
      <dgm:prSet custT="1"/>
      <dgm:spPr/>
      <dgm:t>
        <a:bodyPr/>
        <a:lstStyle/>
        <a:p>
          <a:r>
            <a:rPr lang="en-US" sz="2000" b="0" i="0" baseline="0"/>
            <a:t>Typically, party in power loses seats in a midterm election</a:t>
          </a:r>
          <a:endParaRPr lang="en-US" sz="2000"/>
        </a:p>
      </dgm:t>
    </dgm:pt>
    <dgm:pt modelId="{9E778E6B-425E-45D0-852D-89D9602856ED}" type="parTrans" cxnId="{89C0758F-9AF9-432B-9455-076FE5814AE0}">
      <dgm:prSet/>
      <dgm:spPr/>
      <dgm:t>
        <a:bodyPr/>
        <a:lstStyle/>
        <a:p>
          <a:endParaRPr lang="en-US"/>
        </a:p>
      </dgm:t>
    </dgm:pt>
    <dgm:pt modelId="{B6B155E2-5B4E-4934-83FD-6CAABFD22B52}" type="sibTrans" cxnId="{89C0758F-9AF9-432B-9455-076FE5814AE0}">
      <dgm:prSet/>
      <dgm:spPr/>
      <dgm:t>
        <a:bodyPr/>
        <a:lstStyle/>
        <a:p>
          <a:endParaRPr lang="en-US"/>
        </a:p>
      </dgm:t>
    </dgm:pt>
    <dgm:pt modelId="{B311EC81-A073-4E6E-8A85-8018EF3A1760}">
      <dgm:prSet custT="1"/>
      <dgm:spPr/>
      <dgm:t>
        <a:bodyPr/>
        <a:lstStyle/>
        <a:p>
          <a:r>
            <a:rPr lang="en-US" sz="2400" dirty="0"/>
            <a:t>Redistricting may impact historic trends</a:t>
          </a:r>
        </a:p>
      </dgm:t>
    </dgm:pt>
    <dgm:pt modelId="{1BF027FA-8D95-45E8-8346-2F1B729E4A18}" type="parTrans" cxnId="{8A4B3095-5745-4ED0-BBD5-B86D6DE7A5CB}">
      <dgm:prSet/>
      <dgm:spPr/>
      <dgm:t>
        <a:bodyPr/>
        <a:lstStyle/>
        <a:p>
          <a:endParaRPr lang="en-US"/>
        </a:p>
      </dgm:t>
    </dgm:pt>
    <dgm:pt modelId="{9AD9B612-4934-4261-9DE6-14F10A56F53E}" type="sibTrans" cxnId="{8A4B3095-5745-4ED0-BBD5-B86D6DE7A5CB}">
      <dgm:prSet/>
      <dgm:spPr/>
      <dgm:t>
        <a:bodyPr/>
        <a:lstStyle/>
        <a:p>
          <a:endParaRPr lang="en-US"/>
        </a:p>
      </dgm:t>
    </dgm:pt>
    <dgm:pt modelId="{1F2F0CDE-FC1F-4CF4-91CD-E5AF6AF40006}">
      <dgm:prSet custT="1"/>
      <dgm:spPr/>
      <dgm:t>
        <a:bodyPr/>
        <a:lstStyle/>
        <a:p>
          <a:r>
            <a:rPr lang="en-US" sz="1800" dirty="0"/>
            <a:t>The Administration will face additional headwinds in implementing its policy agenda if Republicans lose either the House or Senate</a:t>
          </a:r>
        </a:p>
      </dgm:t>
    </dgm:pt>
    <dgm:pt modelId="{6BB65474-7C35-4BEA-8156-F82EEDFF477E}" type="parTrans" cxnId="{61E4FE12-D978-4078-AE9E-93A75BB2EECA}">
      <dgm:prSet/>
      <dgm:spPr/>
      <dgm:t>
        <a:bodyPr/>
        <a:lstStyle/>
        <a:p>
          <a:endParaRPr lang="en-US"/>
        </a:p>
      </dgm:t>
    </dgm:pt>
    <dgm:pt modelId="{500507A7-2337-4BD7-A137-9DE781290292}" type="sibTrans" cxnId="{61E4FE12-D978-4078-AE9E-93A75BB2EECA}">
      <dgm:prSet/>
      <dgm:spPr/>
      <dgm:t>
        <a:bodyPr/>
        <a:lstStyle/>
        <a:p>
          <a:endParaRPr lang="en-US"/>
        </a:p>
      </dgm:t>
    </dgm:pt>
    <dgm:pt modelId="{B52F13DD-EA6A-4970-8963-C19E632A6236}" type="pres">
      <dgm:prSet presAssocID="{98CEEC63-428E-4EE2-85CF-894AAA0CE20C}" presName="Name0" presStyleCnt="0">
        <dgm:presLayoutVars>
          <dgm:chMax val="1"/>
          <dgm:chPref val="1"/>
          <dgm:dir/>
          <dgm:animOne val="branch"/>
          <dgm:animLvl val="lvl"/>
        </dgm:presLayoutVars>
      </dgm:prSet>
      <dgm:spPr/>
    </dgm:pt>
    <dgm:pt modelId="{88FF33E1-F2BB-41A4-8828-3E6DBAAE273B}" type="pres">
      <dgm:prSet presAssocID="{3A325575-79B7-4817-8996-1EED89D11E31}" presName="singleCycle" presStyleCnt="0"/>
      <dgm:spPr/>
    </dgm:pt>
    <dgm:pt modelId="{36BB9344-09D5-4376-9875-AECF919B6BFB}" type="pres">
      <dgm:prSet presAssocID="{3A325575-79B7-4817-8996-1EED89D11E31}" presName="singleCenter" presStyleLbl="node1" presStyleIdx="0" presStyleCnt="4" custScaleX="260617" custScaleY="195463" custLinFactNeighborX="0" custLinFactNeighborY="19310">
        <dgm:presLayoutVars>
          <dgm:chMax val="7"/>
          <dgm:chPref val="7"/>
        </dgm:presLayoutVars>
      </dgm:prSet>
      <dgm:spPr/>
    </dgm:pt>
    <dgm:pt modelId="{D076D065-7B40-4FA2-B5DB-3AFDE91C7016}" type="pres">
      <dgm:prSet presAssocID="{9E778E6B-425E-45D0-852D-89D9602856ED}" presName="Name56" presStyleLbl="parChTrans1D2" presStyleIdx="0" presStyleCnt="3"/>
      <dgm:spPr/>
    </dgm:pt>
    <dgm:pt modelId="{F8731DD2-553A-42BA-9D6F-DE4F9D78E3C3}" type="pres">
      <dgm:prSet presAssocID="{9E21ADDC-C295-41FE-B9DE-C3A168128B5B}" presName="text0" presStyleLbl="node1" presStyleIdx="1" presStyleCnt="4" custScaleX="291735" custScaleY="194490">
        <dgm:presLayoutVars>
          <dgm:bulletEnabled val="1"/>
        </dgm:presLayoutVars>
      </dgm:prSet>
      <dgm:spPr/>
    </dgm:pt>
    <dgm:pt modelId="{C5DAB6DE-76C4-4574-A172-FE40CDDC573F}" type="pres">
      <dgm:prSet presAssocID="{1BF027FA-8D95-45E8-8346-2F1B729E4A18}" presName="Name56" presStyleLbl="parChTrans1D2" presStyleIdx="1" presStyleCnt="3"/>
      <dgm:spPr/>
    </dgm:pt>
    <dgm:pt modelId="{CDEE6921-5A2D-4A0D-924C-232C367D4312}" type="pres">
      <dgm:prSet presAssocID="{B311EC81-A073-4E6E-8A85-8018EF3A1760}" presName="text0" presStyleLbl="node1" presStyleIdx="2" presStyleCnt="4" custScaleX="291735" custScaleY="194490" custRadScaleRad="190156" custRadScaleInc="-40466">
        <dgm:presLayoutVars>
          <dgm:bulletEnabled val="1"/>
        </dgm:presLayoutVars>
      </dgm:prSet>
      <dgm:spPr/>
    </dgm:pt>
    <dgm:pt modelId="{0A65BF6D-FA12-4825-86EE-A36B024D1E60}" type="pres">
      <dgm:prSet presAssocID="{6BB65474-7C35-4BEA-8156-F82EEDFF477E}" presName="Name56" presStyleLbl="parChTrans1D2" presStyleIdx="2" presStyleCnt="3"/>
      <dgm:spPr/>
    </dgm:pt>
    <dgm:pt modelId="{DF441926-0B37-4B06-80B3-879C3E02FBAA}" type="pres">
      <dgm:prSet presAssocID="{1F2F0CDE-FC1F-4CF4-91CD-E5AF6AF40006}" presName="text0" presStyleLbl="node1" presStyleIdx="3" presStyleCnt="4" custScaleX="291735" custScaleY="194490" custRadScaleRad="199816" custRadScaleInc="40019">
        <dgm:presLayoutVars>
          <dgm:bulletEnabled val="1"/>
        </dgm:presLayoutVars>
      </dgm:prSet>
      <dgm:spPr/>
    </dgm:pt>
  </dgm:ptLst>
  <dgm:cxnLst>
    <dgm:cxn modelId="{61E4FE12-D978-4078-AE9E-93A75BB2EECA}" srcId="{3A325575-79B7-4817-8996-1EED89D11E31}" destId="{1F2F0CDE-FC1F-4CF4-91CD-E5AF6AF40006}" srcOrd="2" destOrd="0" parTransId="{6BB65474-7C35-4BEA-8156-F82EEDFF477E}" sibTransId="{500507A7-2337-4BD7-A137-9DE781290292}"/>
    <dgm:cxn modelId="{C6F9DD37-240C-4C9A-9FA8-564309377EC6}" type="presOf" srcId="{98CEEC63-428E-4EE2-85CF-894AAA0CE20C}" destId="{B52F13DD-EA6A-4970-8963-C19E632A6236}" srcOrd="0" destOrd="0" presId="urn:microsoft.com/office/officeart/2008/layout/RadialCluster"/>
    <dgm:cxn modelId="{66682E3B-A63D-43A7-94B8-D4CC316F5AC8}" type="presOf" srcId="{3A325575-79B7-4817-8996-1EED89D11E31}" destId="{36BB9344-09D5-4376-9875-AECF919B6BFB}" srcOrd="0" destOrd="0" presId="urn:microsoft.com/office/officeart/2008/layout/RadialCluster"/>
    <dgm:cxn modelId="{94119D45-35D9-49EB-99EA-E627C6627B47}" type="presOf" srcId="{1BF027FA-8D95-45E8-8346-2F1B729E4A18}" destId="{C5DAB6DE-76C4-4574-A172-FE40CDDC573F}" srcOrd="0" destOrd="0" presId="urn:microsoft.com/office/officeart/2008/layout/RadialCluster"/>
    <dgm:cxn modelId="{89C0758F-9AF9-432B-9455-076FE5814AE0}" srcId="{3A325575-79B7-4817-8996-1EED89D11E31}" destId="{9E21ADDC-C295-41FE-B9DE-C3A168128B5B}" srcOrd="0" destOrd="0" parTransId="{9E778E6B-425E-45D0-852D-89D9602856ED}" sibTransId="{B6B155E2-5B4E-4934-83FD-6CAABFD22B52}"/>
    <dgm:cxn modelId="{01C49E91-C724-47AB-97ED-7C98CF636824}" type="presOf" srcId="{B311EC81-A073-4E6E-8A85-8018EF3A1760}" destId="{CDEE6921-5A2D-4A0D-924C-232C367D4312}" srcOrd="0" destOrd="0" presId="urn:microsoft.com/office/officeart/2008/layout/RadialCluster"/>
    <dgm:cxn modelId="{8A4B3095-5745-4ED0-BBD5-B86D6DE7A5CB}" srcId="{3A325575-79B7-4817-8996-1EED89D11E31}" destId="{B311EC81-A073-4E6E-8A85-8018EF3A1760}" srcOrd="1" destOrd="0" parTransId="{1BF027FA-8D95-45E8-8346-2F1B729E4A18}" sibTransId="{9AD9B612-4934-4261-9DE6-14F10A56F53E}"/>
    <dgm:cxn modelId="{DB203EA2-DEF0-4F66-A8D8-961FBD967B44}" type="presOf" srcId="{1F2F0CDE-FC1F-4CF4-91CD-E5AF6AF40006}" destId="{DF441926-0B37-4B06-80B3-879C3E02FBAA}" srcOrd="0" destOrd="0" presId="urn:microsoft.com/office/officeart/2008/layout/RadialCluster"/>
    <dgm:cxn modelId="{F4B44BA8-5899-4641-AD55-590356D2098D}" type="presOf" srcId="{6BB65474-7C35-4BEA-8156-F82EEDFF477E}" destId="{0A65BF6D-FA12-4825-86EE-A36B024D1E60}" srcOrd="0" destOrd="0" presId="urn:microsoft.com/office/officeart/2008/layout/RadialCluster"/>
    <dgm:cxn modelId="{A2211CB8-9EFE-45A2-9E65-F830685E1EE8}" type="presOf" srcId="{9E21ADDC-C295-41FE-B9DE-C3A168128B5B}" destId="{F8731DD2-553A-42BA-9D6F-DE4F9D78E3C3}" srcOrd="0" destOrd="0" presId="urn:microsoft.com/office/officeart/2008/layout/RadialCluster"/>
    <dgm:cxn modelId="{421A83F0-B6A4-48A1-9AA7-CD9C1E16B67B}" type="presOf" srcId="{9E778E6B-425E-45D0-852D-89D9602856ED}" destId="{D076D065-7B40-4FA2-B5DB-3AFDE91C7016}" srcOrd="0" destOrd="0" presId="urn:microsoft.com/office/officeart/2008/layout/RadialCluster"/>
    <dgm:cxn modelId="{D46B04F4-8446-4D6E-A5EE-CEA14491DC74}" srcId="{98CEEC63-428E-4EE2-85CF-894AAA0CE20C}" destId="{3A325575-79B7-4817-8996-1EED89D11E31}" srcOrd="0" destOrd="0" parTransId="{DEA61F65-A13D-42A1-B88B-4D3B07AC75CB}" sibTransId="{11381953-C76F-4F95-8C19-067D80E0B2DE}"/>
    <dgm:cxn modelId="{C9740D9A-FC57-49A4-A929-499937C053E8}" type="presParOf" srcId="{B52F13DD-EA6A-4970-8963-C19E632A6236}" destId="{88FF33E1-F2BB-41A4-8828-3E6DBAAE273B}" srcOrd="0" destOrd="0" presId="urn:microsoft.com/office/officeart/2008/layout/RadialCluster"/>
    <dgm:cxn modelId="{3136EA91-31AA-4AC1-9D75-631BC06144E2}" type="presParOf" srcId="{88FF33E1-F2BB-41A4-8828-3E6DBAAE273B}" destId="{36BB9344-09D5-4376-9875-AECF919B6BFB}" srcOrd="0" destOrd="0" presId="urn:microsoft.com/office/officeart/2008/layout/RadialCluster"/>
    <dgm:cxn modelId="{DE3C9867-5843-4240-B2D0-438ABE13DBED}" type="presParOf" srcId="{88FF33E1-F2BB-41A4-8828-3E6DBAAE273B}" destId="{D076D065-7B40-4FA2-B5DB-3AFDE91C7016}" srcOrd="1" destOrd="0" presId="urn:microsoft.com/office/officeart/2008/layout/RadialCluster"/>
    <dgm:cxn modelId="{31C003F7-BDC0-49FA-911C-D795794CFA0A}" type="presParOf" srcId="{88FF33E1-F2BB-41A4-8828-3E6DBAAE273B}" destId="{F8731DD2-553A-42BA-9D6F-DE4F9D78E3C3}" srcOrd="2" destOrd="0" presId="urn:microsoft.com/office/officeart/2008/layout/RadialCluster"/>
    <dgm:cxn modelId="{0B14CD69-DEFC-4A3E-9C1B-9EC75643A677}" type="presParOf" srcId="{88FF33E1-F2BB-41A4-8828-3E6DBAAE273B}" destId="{C5DAB6DE-76C4-4574-A172-FE40CDDC573F}" srcOrd="3" destOrd="0" presId="urn:microsoft.com/office/officeart/2008/layout/RadialCluster"/>
    <dgm:cxn modelId="{6AAF58DB-5BA5-400F-B715-CCA9E3C0D82E}" type="presParOf" srcId="{88FF33E1-F2BB-41A4-8828-3E6DBAAE273B}" destId="{CDEE6921-5A2D-4A0D-924C-232C367D4312}" srcOrd="4" destOrd="0" presId="urn:microsoft.com/office/officeart/2008/layout/RadialCluster"/>
    <dgm:cxn modelId="{79CC271F-AA69-47A6-AF5A-58429E4045AA}" type="presParOf" srcId="{88FF33E1-F2BB-41A4-8828-3E6DBAAE273B}" destId="{0A65BF6D-FA12-4825-86EE-A36B024D1E60}" srcOrd="5" destOrd="0" presId="urn:microsoft.com/office/officeart/2008/layout/RadialCluster"/>
    <dgm:cxn modelId="{DFA59D21-8280-4325-9706-9EFFB240577A}" type="presParOf" srcId="{88FF33E1-F2BB-41A4-8828-3E6DBAAE273B}" destId="{DF441926-0B37-4B06-80B3-879C3E02FBAA}"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5EF81E6-8804-45F4-921F-6C524E993A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4566C68-76B7-44C1-AD08-62C889126CD7}">
      <dgm:prSet/>
      <dgm:spPr>
        <a:noFill/>
      </dgm:spPr>
      <dgm:t>
        <a:bodyPr/>
        <a:lstStyle/>
        <a:p>
          <a:r>
            <a:rPr lang="en-US" b="1"/>
            <a:t>ACTION Campaign</a:t>
          </a:r>
          <a:endParaRPr lang="en-US"/>
        </a:p>
      </dgm:t>
    </dgm:pt>
    <dgm:pt modelId="{0180BE23-2E1C-48C1-A811-E4617690E7C2}" type="parTrans" cxnId="{75AA18AF-7A23-4747-AF88-12279AA79460}">
      <dgm:prSet/>
      <dgm:spPr/>
      <dgm:t>
        <a:bodyPr/>
        <a:lstStyle/>
        <a:p>
          <a:endParaRPr lang="en-US"/>
        </a:p>
      </dgm:t>
    </dgm:pt>
    <dgm:pt modelId="{19BEAC6B-1C00-4D6C-AA8D-345389EDA0E8}" type="sibTrans" cxnId="{75AA18AF-7A23-4747-AF88-12279AA79460}">
      <dgm:prSet/>
      <dgm:spPr/>
      <dgm:t>
        <a:bodyPr/>
        <a:lstStyle/>
        <a:p>
          <a:endParaRPr lang="en-US"/>
        </a:p>
      </dgm:t>
    </dgm:pt>
    <dgm:pt modelId="{2D84BA65-9A74-4971-93CD-A9FC1F5CEB37}">
      <dgm:prSet/>
      <dgm:spPr>
        <a:noFill/>
      </dgm:spPr>
      <dgm:t>
        <a:bodyPr/>
        <a:lstStyle/>
        <a:p>
          <a:r>
            <a:rPr lang="en-US" b="1"/>
            <a:t>ACTION Steering Committee</a:t>
          </a:r>
          <a:endParaRPr lang="en-US"/>
        </a:p>
      </dgm:t>
    </dgm:pt>
    <dgm:pt modelId="{1FFA7325-638A-49C5-9B84-78267910D522}" type="parTrans" cxnId="{CB41E78A-8E91-40D4-B72B-000C3813F2F8}">
      <dgm:prSet/>
      <dgm:spPr/>
      <dgm:t>
        <a:bodyPr/>
        <a:lstStyle/>
        <a:p>
          <a:endParaRPr lang="en-US"/>
        </a:p>
      </dgm:t>
    </dgm:pt>
    <dgm:pt modelId="{9890C4E2-D0BD-4443-AC8E-93DBF0ABA540}" type="sibTrans" cxnId="{CB41E78A-8E91-40D4-B72B-000C3813F2F8}">
      <dgm:prSet/>
      <dgm:spPr/>
      <dgm:t>
        <a:bodyPr/>
        <a:lstStyle/>
        <a:p>
          <a:endParaRPr lang="en-US"/>
        </a:p>
      </dgm:t>
    </dgm:pt>
    <dgm:pt modelId="{54A46F1C-381E-4DD5-A8C9-3DF6E1FC14FD}">
      <dgm:prSet/>
      <dgm:spPr>
        <a:noFill/>
      </dgm:spPr>
      <dgm:t>
        <a:bodyPr/>
        <a:lstStyle/>
        <a:p>
          <a:r>
            <a:rPr lang="en-US" b="1" dirty="0"/>
            <a:t>Campaign for Housing and Community Development Funding (CHCDF)</a:t>
          </a:r>
          <a:endParaRPr lang="en-US" dirty="0"/>
        </a:p>
      </dgm:t>
    </dgm:pt>
    <dgm:pt modelId="{8955BA81-9FDF-4E91-A8E6-DE87183DECF2}" type="parTrans" cxnId="{03235C9C-78B3-466B-95A8-AE56AA6E58F1}">
      <dgm:prSet/>
      <dgm:spPr/>
      <dgm:t>
        <a:bodyPr/>
        <a:lstStyle/>
        <a:p>
          <a:endParaRPr lang="en-US"/>
        </a:p>
      </dgm:t>
    </dgm:pt>
    <dgm:pt modelId="{27A1D2AC-CCF3-4872-AE1D-F2CE3D1CCCC1}" type="sibTrans" cxnId="{03235C9C-78B3-466B-95A8-AE56AA6E58F1}">
      <dgm:prSet/>
      <dgm:spPr/>
      <dgm:t>
        <a:bodyPr/>
        <a:lstStyle/>
        <a:p>
          <a:endParaRPr lang="en-US"/>
        </a:p>
      </dgm:t>
    </dgm:pt>
    <dgm:pt modelId="{D9CC7EB3-233C-437B-AF86-D947142294D1}">
      <dgm:prSet/>
      <dgm:spPr>
        <a:noFill/>
      </dgm:spPr>
      <dgm:t>
        <a:bodyPr/>
        <a:lstStyle/>
        <a:p>
          <a:r>
            <a:rPr lang="en-US" b="1" dirty="0"/>
            <a:t>Community Development Block Grant (CDBG) Coalition</a:t>
          </a:r>
          <a:endParaRPr lang="en-US" dirty="0"/>
        </a:p>
      </dgm:t>
    </dgm:pt>
    <dgm:pt modelId="{F26A1CCB-ECDC-4864-9CDB-8D1D84CE1385}" type="parTrans" cxnId="{6C9CFE2C-C544-4709-A098-E61D2E6F476E}">
      <dgm:prSet/>
      <dgm:spPr/>
      <dgm:t>
        <a:bodyPr/>
        <a:lstStyle/>
        <a:p>
          <a:endParaRPr lang="en-US"/>
        </a:p>
      </dgm:t>
    </dgm:pt>
    <dgm:pt modelId="{A160AA93-BD60-468B-BF32-A499A08E35F3}" type="sibTrans" cxnId="{6C9CFE2C-C544-4709-A098-E61D2E6F476E}">
      <dgm:prSet/>
      <dgm:spPr/>
      <dgm:t>
        <a:bodyPr/>
        <a:lstStyle/>
        <a:p>
          <a:endParaRPr lang="en-US"/>
        </a:p>
      </dgm:t>
    </dgm:pt>
    <dgm:pt modelId="{C391F9E3-F058-4EA5-A131-66A987A66996}">
      <dgm:prSet/>
      <dgm:spPr>
        <a:noFill/>
      </dgm:spPr>
      <dgm:t>
        <a:bodyPr/>
        <a:lstStyle/>
        <a:p>
          <a:r>
            <a:rPr lang="en-US" b="1"/>
            <a:t>HOME Coalition</a:t>
          </a:r>
          <a:endParaRPr lang="en-US"/>
        </a:p>
      </dgm:t>
    </dgm:pt>
    <dgm:pt modelId="{CDE33091-A67C-4C49-B464-C161CBD2822A}" type="parTrans" cxnId="{A8292DA6-115D-417F-B9B0-AB796BBF6F9C}">
      <dgm:prSet/>
      <dgm:spPr/>
      <dgm:t>
        <a:bodyPr/>
        <a:lstStyle/>
        <a:p>
          <a:endParaRPr lang="en-US"/>
        </a:p>
      </dgm:t>
    </dgm:pt>
    <dgm:pt modelId="{00DDF516-3F94-45F3-A66D-F4E860D31BB4}" type="sibTrans" cxnId="{A8292DA6-115D-417F-B9B0-AB796BBF6F9C}">
      <dgm:prSet/>
      <dgm:spPr/>
      <dgm:t>
        <a:bodyPr/>
        <a:lstStyle/>
        <a:p>
          <a:endParaRPr lang="en-US"/>
        </a:p>
      </dgm:t>
    </dgm:pt>
    <dgm:pt modelId="{07B730E0-12B4-47C0-AD56-72DF26BF9504}">
      <dgm:prSet/>
      <dgm:spPr>
        <a:noFill/>
      </dgm:spPr>
      <dgm:t>
        <a:bodyPr/>
        <a:lstStyle/>
        <a:p>
          <a:r>
            <a:rPr lang="en-US" b="1" dirty="0"/>
            <a:t>HUD &amp; Housing Coalition </a:t>
          </a:r>
          <a:endParaRPr lang="en-US" dirty="0"/>
        </a:p>
      </dgm:t>
    </dgm:pt>
    <dgm:pt modelId="{48A408E1-A586-417A-B618-0DB48200141E}" type="parTrans" cxnId="{E67EE3E1-EAB7-472D-A2A1-E9AC877511D8}">
      <dgm:prSet/>
      <dgm:spPr/>
      <dgm:t>
        <a:bodyPr/>
        <a:lstStyle/>
        <a:p>
          <a:endParaRPr lang="en-US"/>
        </a:p>
      </dgm:t>
    </dgm:pt>
    <dgm:pt modelId="{5AC7EF4D-045D-4D06-890E-81300B9A7787}" type="sibTrans" cxnId="{E67EE3E1-EAB7-472D-A2A1-E9AC877511D8}">
      <dgm:prSet/>
      <dgm:spPr/>
      <dgm:t>
        <a:bodyPr/>
        <a:lstStyle/>
        <a:p>
          <a:endParaRPr lang="en-US"/>
        </a:p>
      </dgm:t>
    </dgm:pt>
    <dgm:pt modelId="{38A26B75-F8EB-4BD8-A013-A503F323B13B}">
      <dgm:prSet/>
      <dgm:spPr>
        <a:noFill/>
      </dgm:spPr>
      <dgm:t>
        <a:bodyPr/>
        <a:lstStyle/>
        <a:p>
          <a:r>
            <a:rPr lang="en-US" b="1"/>
            <a:t>IT Working Group</a:t>
          </a:r>
          <a:endParaRPr lang="en-US"/>
        </a:p>
      </dgm:t>
    </dgm:pt>
    <dgm:pt modelId="{ADC84EAC-BB27-4E28-9F66-99CAA7036403}" type="parTrans" cxnId="{0BA4EBE1-C0BD-4A38-87FB-9C7864B5ECBB}">
      <dgm:prSet/>
      <dgm:spPr/>
      <dgm:t>
        <a:bodyPr/>
        <a:lstStyle/>
        <a:p>
          <a:endParaRPr lang="en-US"/>
        </a:p>
      </dgm:t>
    </dgm:pt>
    <dgm:pt modelId="{3038820D-931D-41CE-AFF5-38B63A235D4C}" type="sibTrans" cxnId="{0BA4EBE1-C0BD-4A38-87FB-9C7864B5ECBB}">
      <dgm:prSet/>
      <dgm:spPr/>
      <dgm:t>
        <a:bodyPr/>
        <a:lstStyle/>
        <a:p>
          <a:endParaRPr lang="en-US"/>
        </a:p>
      </dgm:t>
    </dgm:pt>
    <dgm:pt modelId="{7CDEA008-BA0F-4671-B33B-B65C5BB77B8A}">
      <dgm:prSet/>
      <dgm:spPr>
        <a:noFill/>
      </dgm:spPr>
      <dgm:t>
        <a:bodyPr/>
        <a:lstStyle/>
        <a:p>
          <a:r>
            <a:rPr lang="en-US" b="1"/>
            <a:t>Protect HUD Coalition</a:t>
          </a:r>
          <a:endParaRPr lang="en-US"/>
        </a:p>
      </dgm:t>
    </dgm:pt>
    <dgm:pt modelId="{9EF55601-C12B-47A9-A200-4618CD9F62B1}" type="parTrans" cxnId="{1EE5C92F-2B35-4A16-B29F-9E6B7E256B50}">
      <dgm:prSet/>
      <dgm:spPr/>
      <dgm:t>
        <a:bodyPr/>
        <a:lstStyle/>
        <a:p>
          <a:endParaRPr lang="en-US"/>
        </a:p>
      </dgm:t>
    </dgm:pt>
    <dgm:pt modelId="{652D74BF-EE74-4700-A07C-72231C0D8344}" type="sibTrans" cxnId="{1EE5C92F-2B35-4A16-B29F-9E6B7E256B50}">
      <dgm:prSet/>
      <dgm:spPr/>
      <dgm:t>
        <a:bodyPr/>
        <a:lstStyle/>
        <a:p>
          <a:endParaRPr lang="en-US"/>
        </a:p>
      </dgm:t>
    </dgm:pt>
    <dgm:pt modelId="{1D786274-5836-49DE-BE3C-9CD592CD6ABF}" type="pres">
      <dgm:prSet presAssocID="{45EF81E6-8804-45F4-921F-6C524E993AA8}" presName="diagram" presStyleCnt="0">
        <dgm:presLayoutVars>
          <dgm:dir/>
          <dgm:resizeHandles val="exact"/>
        </dgm:presLayoutVars>
      </dgm:prSet>
      <dgm:spPr/>
    </dgm:pt>
    <dgm:pt modelId="{22F31D20-A40E-42BB-ACC4-3661960CE0DA}" type="pres">
      <dgm:prSet presAssocID="{44566C68-76B7-44C1-AD08-62C889126CD7}" presName="node" presStyleLbl="node1" presStyleIdx="0" presStyleCnt="8">
        <dgm:presLayoutVars>
          <dgm:bulletEnabled val="1"/>
        </dgm:presLayoutVars>
      </dgm:prSet>
      <dgm:spPr/>
    </dgm:pt>
    <dgm:pt modelId="{684ADDA9-958E-443A-A053-D8FF24C20774}" type="pres">
      <dgm:prSet presAssocID="{19BEAC6B-1C00-4D6C-AA8D-345389EDA0E8}" presName="sibTrans" presStyleCnt="0"/>
      <dgm:spPr/>
    </dgm:pt>
    <dgm:pt modelId="{1CDCEEF3-EC8F-46F3-9DBF-3C64FC896158}" type="pres">
      <dgm:prSet presAssocID="{2D84BA65-9A74-4971-93CD-A9FC1F5CEB37}" presName="node" presStyleLbl="node1" presStyleIdx="1" presStyleCnt="8">
        <dgm:presLayoutVars>
          <dgm:bulletEnabled val="1"/>
        </dgm:presLayoutVars>
      </dgm:prSet>
      <dgm:spPr/>
    </dgm:pt>
    <dgm:pt modelId="{6F25DACE-78D6-4474-A177-21DA01BE5850}" type="pres">
      <dgm:prSet presAssocID="{9890C4E2-D0BD-4443-AC8E-93DBF0ABA540}" presName="sibTrans" presStyleCnt="0"/>
      <dgm:spPr/>
    </dgm:pt>
    <dgm:pt modelId="{C6A1EFFA-ED71-4BF9-A7AD-C10FDDFF0BBE}" type="pres">
      <dgm:prSet presAssocID="{54A46F1C-381E-4DD5-A8C9-3DF6E1FC14FD}" presName="node" presStyleLbl="node1" presStyleIdx="2" presStyleCnt="8">
        <dgm:presLayoutVars>
          <dgm:bulletEnabled val="1"/>
        </dgm:presLayoutVars>
      </dgm:prSet>
      <dgm:spPr/>
    </dgm:pt>
    <dgm:pt modelId="{6B0EBE85-5612-4AE9-B81A-61EB216136E6}" type="pres">
      <dgm:prSet presAssocID="{27A1D2AC-CCF3-4872-AE1D-F2CE3D1CCCC1}" presName="sibTrans" presStyleCnt="0"/>
      <dgm:spPr/>
    </dgm:pt>
    <dgm:pt modelId="{E0C17DEE-D57E-4B54-9830-40E6C92BF195}" type="pres">
      <dgm:prSet presAssocID="{D9CC7EB3-233C-437B-AF86-D947142294D1}" presName="node" presStyleLbl="node1" presStyleIdx="3" presStyleCnt="8">
        <dgm:presLayoutVars>
          <dgm:bulletEnabled val="1"/>
        </dgm:presLayoutVars>
      </dgm:prSet>
      <dgm:spPr/>
    </dgm:pt>
    <dgm:pt modelId="{FEE059E8-8322-477A-BB10-E08455604E86}" type="pres">
      <dgm:prSet presAssocID="{A160AA93-BD60-468B-BF32-A499A08E35F3}" presName="sibTrans" presStyleCnt="0"/>
      <dgm:spPr/>
    </dgm:pt>
    <dgm:pt modelId="{03E2D8A3-7406-409A-B499-A021ECEC900A}" type="pres">
      <dgm:prSet presAssocID="{C391F9E3-F058-4EA5-A131-66A987A66996}" presName="node" presStyleLbl="node1" presStyleIdx="4" presStyleCnt="8">
        <dgm:presLayoutVars>
          <dgm:bulletEnabled val="1"/>
        </dgm:presLayoutVars>
      </dgm:prSet>
      <dgm:spPr/>
    </dgm:pt>
    <dgm:pt modelId="{33B721C8-1404-4105-AE82-4A9C93CFB320}" type="pres">
      <dgm:prSet presAssocID="{00DDF516-3F94-45F3-A66D-F4E860D31BB4}" presName="sibTrans" presStyleCnt="0"/>
      <dgm:spPr/>
    </dgm:pt>
    <dgm:pt modelId="{15256E9E-B08A-408B-9605-91FFF515B595}" type="pres">
      <dgm:prSet presAssocID="{07B730E0-12B4-47C0-AD56-72DF26BF9504}" presName="node" presStyleLbl="node1" presStyleIdx="5" presStyleCnt="8">
        <dgm:presLayoutVars>
          <dgm:bulletEnabled val="1"/>
        </dgm:presLayoutVars>
      </dgm:prSet>
      <dgm:spPr/>
    </dgm:pt>
    <dgm:pt modelId="{D67ABE8A-8997-45EE-8CB5-9E6AED8BCC9C}" type="pres">
      <dgm:prSet presAssocID="{5AC7EF4D-045D-4D06-890E-81300B9A7787}" presName="sibTrans" presStyleCnt="0"/>
      <dgm:spPr/>
    </dgm:pt>
    <dgm:pt modelId="{3DD462C3-6540-420C-8BF4-B024764315F4}" type="pres">
      <dgm:prSet presAssocID="{38A26B75-F8EB-4BD8-A013-A503F323B13B}" presName="node" presStyleLbl="node1" presStyleIdx="6" presStyleCnt="8">
        <dgm:presLayoutVars>
          <dgm:bulletEnabled val="1"/>
        </dgm:presLayoutVars>
      </dgm:prSet>
      <dgm:spPr/>
    </dgm:pt>
    <dgm:pt modelId="{67129711-7C3D-4B9F-A4F6-DD71CDB6997C}" type="pres">
      <dgm:prSet presAssocID="{3038820D-931D-41CE-AFF5-38B63A235D4C}" presName="sibTrans" presStyleCnt="0"/>
      <dgm:spPr/>
    </dgm:pt>
    <dgm:pt modelId="{63B54138-45A6-4FFA-89CE-4F1D336FA32A}" type="pres">
      <dgm:prSet presAssocID="{7CDEA008-BA0F-4671-B33B-B65C5BB77B8A}" presName="node" presStyleLbl="node1" presStyleIdx="7" presStyleCnt="8">
        <dgm:presLayoutVars>
          <dgm:bulletEnabled val="1"/>
        </dgm:presLayoutVars>
      </dgm:prSet>
      <dgm:spPr/>
    </dgm:pt>
  </dgm:ptLst>
  <dgm:cxnLst>
    <dgm:cxn modelId="{6C9CFE2C-C544-4709-A098-E61D2E6F476E}" srcId="{45EF81E6-8804-45F4-921F-6C524E993AA8}" destId="{D9CC7EB3-233C-437B-AF86-D947142294D1}" srcOrd="3" destOrd="0" parTransId="{F26A1CCB-ECDC-4864-9CDB-8D1D84CE1385}" sibTransId="{A160AA93-BD60-468B-BF32-A499A08E35F3}"/>
    <dgm:cxn modelId="{1EE5C92F-2B35-4A16-B29F-9E6B7E256B50}" srcId="{45EF81E6-8804-45F4-921F-6C524E993AA8}" destId="{7CDEA008-BA0F-4671-B33B-B65C5BB77B8A}" srcOrd="7" destOrd="0" parTransId="{9EF55601-C12B-47A9-A200-4618CD9F62B1}" sibTransId="{652D74BF-EE74-4700-A07C-72231C0D8344}"/>
    <dgm:cxn modelId="{EF3F1370-8CBB-45AE-992E-54FF9708974F}" type="presOf" srcId="{C391F9E3-F058-4EA5-A131-66A987A66996}" destId="{03E2D8A3-7406-409A-B499-A021ECEC900A}" srcOrd="0" destOrd="0" presId="urn:microsoft.com/office/officeart/2005/8/layout/default"/>
    <dgm:cxn modelId="{A31E4778-CBC4-4306-ADA6-66DEC90E71AB}" type="presOf" srcId="{7CDEA008-BA0F-4671-B33B-B65C5BB77B8A}" destId="{63B54138-45A6-4FFA-89CE-4F1D336FA32A}" srcOrd="0" destOrd="0" presId="urn:microsoft.com/office/officeart/2005/8/layout/default"/>
    <dgm:cxn modelId="{CB41E78A-8E91-40D4-B72B-000C3813F2F8}" srcId="{45EF81E6-8804-45F4-921F-6C524E993AA8}" destId="{2D84BA65-9A74-4971-93CD-A9FC1F5CEB37}" srcOrd="1" destOrd="0" parTransId="{1FFA7325-638A-49C5-9B84-78267910D522}" sibTransId="{9890C4E2-D0BD-4443-AC8E-93DBF0ABA540}"/>
    <dgm:cxn modelId="{C0CCB390-D4F6-40EC-A5B7-4E312C2846EB}" type="presOf" srcId="{45EF81E6-8804-45F4-921F-6C524E993AA8}" destId="{1D786274-5836-49DE-BE3C-9CD592CD6ABF}" srcOrd="0" destOrd="0" presId="urn:microsoft.com/office/officeart/2005/8/layout/default"/>
    <dgm:cxn modelId="{03235C9C-78B3-466B-95A8-AE56AA6E58F1}" srcId="{45EF81E6-8804-45F4-921F-6C524E993AA8}" destId="{54A46F1C-381E-4DD5-A8C9-3DF6E1FC14FD}" srcOrd="2" destOrd="0" parTransId="{8955BA81-9FDF-4E91-A8E6-DE87183DECF2}" sibTransId="{27A1D2AC-CCF3-4872-AE1D-F2CE3D1CCCC1}"/>
    <dgm:cxn modelId="{F93C639E-8BAA-4EA2-9ED3-369A6410C2F1}" type="presOf" srcId="{D9CC7EB3-233C-437B-AF86-D947142294D1}" destId="{E0C17DEE-D57E-4B54-9830-40E6C92BF195}" srcOrd="0" destOrd="0" presId="urn:microsoft.com/office/officeart/2005/8/layout/default"/>
    <dgm:cxn modelId="{0132A2A4-28B4-48FF-AE18-F4669DCC2C06}" type="presOf" srcId="{54A46F1C-381E-4DD5-A8C9-3DF6E1FC14FD}" destId="{C6A1EFFA-ED71-4BF9-A7AD-C10FDDFF0BBE}" srcOrd="0" destOrd="0" presId="urn:microsoft.com/office/officeart/2005/8/layout/default"/>
    <dgm:cxn modelId="{A8292DA6-115D-417F-B9B0-AB796BBF6F9C}" srcId="{45EF81E6-8804-45F4-921F-6C524E993AA8}" destId="{C391F9E3-F058-4EA5-A131-66A987A66996}" srcOrd="4" destOrd="0" parTransId="{CDE33091-A67C-4C49-B464-C161CBD2822A}" sibTransId="{00DDF516-3F94-45F3-A66D-F4E860D31BB4}"/>
    <dgm:cxn modelId="{75AA18AF-7A23-4747-AF88-12279AA79460}" srcId="{45EF81E6-8804-45F4-921F-6C524E993AA8}" destId="{44566C68-76B7-44C1-AD08-62C889126CD7}" srcOrd="0" destOrd="0" parTransId="{0180BE23-2E1C-48C1-A811-E4617690E7C2}" sibTransId="{19BEAC6B-1C00-4D6C-AA8D-345389EDA0E8}"/>
    <dgm:cxn modelId="{474BDEAF-7FA5-4CA5-A160-741EDD7159FD}" type="presOf" srcId="{38A26B75-F8EB-4BD8-A013-A503F323B13B}" destId="{3DD462C3-6540-420C-8BF4-B024764315F4}" srcOrd="0" destOrd="0" presId="urn:microsoft.com/office/officeart/2005/8/layout/default"/>
    <dgm:cxn modelId="{D5915FCF-AEC1-4A35-B4A6-084D0267FD8E}" type="presOf" srcId="{44566C68-76B7-44C1-AD08-62C889126CD7}" destId="{22F31D20-A40E-42BB-ACC4-3661960CE0DA}" srcOrd="0" destOrd="0" presId="urn:microsoft.com/office/officeart/2005/8/layout/default"/>
    <dgm:cxn modelId="{E67EE3E1-EAB7-472D-A2A1-E9AC877511D8}" srcId="{45EF81E6-8804-45F4-921F-6C524E993AA8}" destId="{07B730E0-12B4-47C0-AD56-72DF26BF9504}" srcOrd="5" destOrd="0" parTransId="{48A408E1-A586-417A-B618-0DB48200141E}" sibTransId="{5AC7EF4D-045D-4D06-890E-81300B9A7787}"/>
    <dgm:cxn modelId="{0BA4EBE1-C0BD-4A38-87FB-9C7864B5ECBB}" srcId="{45EF81E6-8804-45F4-921F-6C524E993AA8}" destId="{38A26B75-F8EB-4BD8-A013-A503F323B13B}" srcOrd="6" destOrd="0" parTransId="{ADC84EAC-BB27-4E28-9F66-99CAA7036403}" sibTransId="{3038820D-931D-41CE-AFF5-38B63A235D4C}"/>
    <dgm:cxn modelId="{EB2A05E9-1255-49EE-941E-A6CDC0C54B49}" type="presOf" srcId="{2D84BA65-9A74-4971-93CD-A9FC1F5CEB37}" destId="{1CDCEEF3-EC8F-46F3-9DBF-3C64FC896158}" srcOrd="0" destOrd="0" presId="urn:microsoft.com/office/officeart/2005/8/layout/default"/>
    <dgm:cxn modelId="{C337A8F5-92DD-41A1-A3B9-9FB3A86C54AF}" type="presOf" srcId="{07B730E0-12B4-47C0-AD56-72DF26BF9504}" destId="{15256E9E-B08A-408B-9605-91FFF515B595}" srcOrd="0" destOrd="0" presId="urn:microsoft.com/office/officeart/2005/8/layout/default"/>
    <dgm:cxn modelId="{C2651DA3-7BEC-40BF-B069-5919A4DF8A9B}" type="presParOf" srcId="{1D786274-5836-49DE-BE3C-9CD592CD6ABF}" destId="{22F31D20-A40E-42BB-ACC4-3661960CE0DA}" srcOrd="0" destOrd="0" presId="urn:microsoft.com/office/officeart/2005/8/layout/default"/>
    <dgm:cxn modelId="{0F1AF495-3478-4C11-9844-0B9BC84C0418}" type="presParOf" srcId="{1D786274-5836-49DE-BE3C-9CD592CD6ABF}" destId="{684ADDA9-958E-443A-A053-D8FF24C20774}" srcOrd="1" destOrd="0" presId="urn:microsoft.com/office/officeart/2005/8/layout/default"/>
    <dgm:cxn modelId="{CF2F77F3-BFBD-434E-A027-376EFE39EE6A}" type="presParOf" srcId="{1D786274-5836-49DE-BE3C-9CD592CD6ABF}" destId="{1CDCEEF3-EC8F-46F3-9DBF-3C64FC896158}" srcOrd="2" destOrd="0" presId="urn:microsoft.com/office/officeart/2005/8/layout/default"/>
    <dgm:cxn modelId="{3F771CBD-7376-436A-AF06-5992C0189D47}" type="presParOf" srcId="{1D786274-5836-49DE-BE3C-9CD592CD6ABF}" destId="{6F25DACE-78D6-4474-A177-21DA01BE5850}" srcOrd="3" destOrd="0" presId="urn:microsoft.com/office/officeart/2005/8/layout/default"/>
    <dgm:cxn modelId="{B6BABC44-CF89-4D1B-A7AE-0FAC33543FEE}" type="presParOf" srcId="{1D786274-5836-49DE-BE3C-9CD592CD6ABF}" destId="{C6A1EFFA-ED71-4BF9-A7AD-C10FDDFF0BBE}" srcOrd="4" destOrd="0" presId="urn:microsoft.com/office/officeart/2005/8/layout/default"/>
    <dgm:cxn modelId="{1B7E20C0-138F-48FA-AA0C-82CACC4C7FA5}" type="presParOf" srcId="{1D786274-5836-49DE-BE3C-9CD592CD6ABF}" destId="{6B0EBE85-5612-4AE9-B81A-61EB216136E6}" srcOrd="5" destOrd="0" presId="urn:microsoft.com/office/officeart/2005/8/layout/default"/>
    <dgm:cxn modelId="{C138E250-0169-4ED4-AD05-6F556B09BCA2}" type="presParOf" srcId="{1D786274-5836-49DE-BE3C-9CD592CD6ABF}" destId="{E0C17DEE-D57E-4B54-9830-40E6C92BF195}" srcOrd="6" destOrd="0" presId="urn:microsoft.com/office/officeart/2005/8/layout/default"/>
    <dgm:cxn modelId="{AF66FD83-F87B-4D71-9DDB-F1AB9FF2BAAF}" type="presParOf" srcId="{1D786274-5836-49DE-BE3C-9CD592CD6ABF}" destId="{FEE059E8-8322-477A-BB10-E08455604E86}" srcOrd="7" destOrd="0" presId="urn:microsoft.com/office/officeart/2005/8/layout/default"/>
    <dgm:cxn modelId="{8F8C5CF3-7F94-48F7-A870-97068AB45976}" type="presParOf" srcId="{1D786274-5836-49DE-BE3C-9CD592CD6ABF}" destId="{03E2D8A3-7406-409A-B499-A021ECEC900A}" srcOrd="8" destOrd="0" presId="urn:microsoft.com/office/officeart/2005/8/layout/default"/>
    <dgm:cxn modelId="{C88A4FEC-4221-4519-9CE8-45868DBC2B4E}" type="presParOf" srcId="{1D786274-5836-49DE-BE3C-9CD592CD6ABF}" destId="{33B721C8-1404-4105-AE82-4A9C93CFB320}" srcOrd="9" destOrd="0" presId="urn:microsoft.com/office/officeart/2005/8/layout/default"/>
    <dgm:cxn modelId="{53FB5A46-5590-4E3A-82C6-2435C98B18E0}" type="presParOf" srcId="{1D786274-5836-49DE-BE3C-9CD592CD6ABF}" destId="{15256E9E-B08A-408B-9605-91FFF515B595}" srcOrd="10" destOrd="0" presId="urn:microsoft.com/office/officeart/2005/8/layout/default"/>
    <dgm:cxn modelId="{B2A877CD-22FF-46E2-8D1E-D8EB7AB48218}" type="presParOf" srcId="{1D786274-5836-49DE-BE3C-9CD592CD6ABF}" destId="{D67ABE8A-8997-45EE-8CB5-9E6AED8BCC9C}" srcOrd="11" destOrd="0" presId="urn:microsoft.com/office/officeart/2005/8/layout/default"/>
    <dgm:cxn modelId="{5CDB9D16-63E4-47E1-9B8B-B731E9ABF16C}" type="presParOf" srcId="{1D786274-5836-49DE-BE3C-9CD592CD6ABF}" destId="{3DD462C3-6540-420C-8BF4-B024764315F4}" srcOrd="12" destOrd="0" presId="urn:microsoft.com/office/officeart/2005/8/layout/default"/>
    <dgm:cxn modelId="{1BBFC136-A13C-4F7A-BE97-C5E04E78FDEC}" type="presParOf" srcId="{1D786274-5836-49DE-BE3C-9CD592CD6ABF}" destId="{67129711-7C3D-4B9F-A4F6-DD71CDB6997C}" srcOrd="13" destOrd="0" presId="urn:microsoft.com/office/officeart/2005/8/layout/default"/>
    <dgm:cxn modelId="{9C80E200-8D4B-480C-AB8F-E1BB56CA6CEE}" type="presParOf" srcId="{1D786274-5836-49DE-BE3C-9CD592CD6ABF}" destId="{63B54138-45A6-4FFA-89CE-4F1D336FA32A}"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3BFB632-2350-4A77-AF27-B56D209E8245}" type="doc">
      <dgm:prSet loTypeId="urn:microsoft.com/office/officeart/2005/8/layout/vList5" loCatId="list" qsTypeId="urn:microsoft.com/office/officeart/2005/8/quickstyle/simple1" qsCatId="simple" csTypeId="urn:microsoft.com/office/officeart/2005/8/colors/accent1_2" csCatId="accent1" phldr="1"/>
      <dgm:spPr/>
    </dgm:pt>
    <dgm:pt modelId="{040E0523-DEF2-4972-94FC-C3360F18F103}" type="pres">
      <dgm:prSet presAssocID="{C3BFB632-2350-4A77-AF27-B56D209E8245}" presName="Name0" presStyleCnt="0">
        <dgm:presLayoutVars>
          <dgm:dir/>
          <dgm:animLvl val="lvl"/>
          <dgm:resizeHandles val="exact"/>
        </dgm:presLayoutVars>
      </dgm:prSet>
      <dgm:spPr/>
    </dgm:pt>
  </dgm:ptLst>
  <dgm:cxnLst>
    <dgm:cxn modelId="{FB061AD6-A60C-46CB-8C66-BDCC06B76693}" type="presOf" srcId="{C3BFB632-2350-4A77-AF27-B56D209E8245}" destId="{040E0523-DEF2-4972-94FC-C3360F18F10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2F3D2-B3E7-4864-91F0-0A991DCA0F2C}">
      <dsp:nvSpPr>
        <dsp:cNvPr id="0" name=""/>
        <dsp:cNvSpPr/>
      </dsp:nvSpPr>
      <dsp:spPr>
        <a:xfrm>
          <a:off x="0" y="267381"/>
          <a:ext cx="2333732" cy="1400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Competing Housing Packages in House and Senate</a:t>
          </a:r>
        </a:p>
      </dsp:txBody>
      <dsp:txXfrm>
        <a:off x="0" y="267381"/>
        <a:ext cx="2333732" cy="1400239"/>
      </dsp:txXfrm>
    </dsp:sp>
    <dsp:sp modelId="{41E3CC1E-061E-44AE-AE9C-741244892FCD}">
      <dsp:nvSpPr>
        <dsp:cNvPr id="0" name=""/>
        <dsp:cNvSpPr/>
      </dsp:nvSpPr>
      <dsp:spPr>
        <a:xfrm>
          <a:off x="2567106" y="267381"/>
          <a:ext cx="2333732" cy="1400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FY 26 Funds are provided through Sept. 30, 2026</a:t>
          </a:r>
        </a:p>
      </dsp:txBody>
      <dsp:txXfrm>
        <a:off x="2567106" y="267381"/>
        <a:ext cx="2333732" cy="1400239"/>
      </dsp:txXfrm>
    </dsp:sp>
    <dsp:sp modelId="{57C1B85C-D23B-4D70-B404-2E6CA3929350}">
      <dsp:nvSpPr>
        <dsp:cNvPr id="0" name=""/>
        <dsp:cNvSpPr/>
      </dsp:nvSpPr>
      <dsp:spPr>
        <a:xfrm>
          <a:off x="5134212" y="267381"/>
          <a:ext cx="2333732" cy="1400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Increased attention on Housing from Congress, but time is running out</a:t>
          </a:r>
        </a:p>
      </dsp:txBody>
      <dsp:txXfrm>
        <a:off x="5134212" y="267381"/>
        <a:ext cx="2333732" cy="1400239"/>
      </dsp:txXfrm>
    </dsp:sp>
    <dsp:sp modelId="{F78DC5A1-0ABD-494F-80A6-3BDC0A7C77B4}">
      <dsp:nvSpPr>
        <dsp:cNvPr id="0" name=""/>
        <dsp:cNvSpPr/>
      </dsp:nvSpPr>
      <dsp:spPr>
        <a:xfrm>
          <a:off x="1283553" y="1900994"/>
          <a:ext cx="2333732" cy="1400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Midterms are Coming</a:t>
          </a:r>
        </a:p>
      </dsp:txBody>
      <dsp:txXfrm>
        <a:off x="1283553" y="1900994"/>
        <a:ext cx="2333732" cy="1400239"/>
      </dsp:txXfrm>
    </dsp:sp>
    <dsp:sp modelId="{16DC6711-4FEB-4227-9B84-88BA51F753BA}">
      <dsp:nvSpPr>
        <dsp:cNvPr id="0" name=""/>
        <dsp:cNvSpPr/>
      </dsp:nvSpPr>
      <dsp:spPr>
        <a:xfrm>
          <a:off x="3850659" y="1900994"/>
          <a:ext cx="2333732" cy="1400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Reconciliation 2.0 in Process</a:t>
          </a:r>
        </a:p>
      </dsp:txBody>
      <dsp:txXfrm>
        <a:off x="3850659" y="1900994"/>
        <a:ext cx="2333732" cy="1400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EA0A8-1ECA-4E71-A63C-F856D0C671D9}">
      <dsp:nvSpPr>
        <dsp:cNvPr id="0" name=""/>
        <dsp:cNvSpPr/>
      </dsp:nvSpPr>
      <dsp:spPr>
        <a:xfrm>
          <a:off x="244216" y="365152"/>
          <a:ext cx="2293839" cy="229384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Renewed interest in PHA oversight</a:t>
          </a:r>
        </a:p>
      </dsp:txBody>
      <dsp:txXfrm>
        <a:off x="580141" y="701078"/>
        <a:ext cx="1621989" cy="1621995"/>
      </dsp:txXfrm>
    </dsp:sp>
    <dsp:sp modelId="{DDAD17D7-B79F-4AC8-8204-D8E617F20628}">
      <dsp:nvSpPr>
        <dsp:cNvPr id="0" name=""/>
        <dsp:cNvSpPr/>
      </dsp:nvSpPr>
      <dsp:spPr>
        <a:xfrm>
          <a:off x="133616" y="2766059"/>
          <a:ext cx="2293839" cy="229384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Oversight and Investigations Subcommittee of House Financial Services leading series of Congressional hearings</a:t>
          </a:r>
        </a:p>
      </dsp:txBody>
      <dsp:txXfrm>
        <a:off x="469541" y="3101985"/>
        <a:ext cx="1621989" cy="1621995"/>
      </dsp:txXfrm>
    </dsp:sp>
    <dsp:sp modelId="{7EEA5A54-B1F4-44B9-AD3A-D191D43B5055}">
      <dsp:nvSpPr>
        <dsp:cNvPr id="0" name=""/>
        <dsp:cNvSpPr/>
      </dsp:nvSpPr>
      <dsp:spPr>
        <a:xfrm>
          <a:off x="2784562" y="365152"/>
          <a:ext cx="2293839" cy="229384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Goal is to try to show lapses in PHA management – however most have been individual examples</a:t>
          </a:r>
        </a:p>
      </dsp:txBody>
      <dsp:txXfrm>
        <a:off x="3120487" y="701078"/>
        <a:ext cx="1621989" cy="1621995"/>
      </dsp:txXfrm>
    </dsp:sp>
    <dsp:sp modelId="{5E70BACF-BABA-4DBC-9662-C6BDA4516D9D}">
      <dsp:nvSpPr>
        <dsp:cNvPr id="0" name=""/>
        <dsp:cNvSpPr/>
      </dsp:nvSpPr>
      <dsp:spPr>
        <a:xfrm>
          <a:off x="2737756" y="2760233"/>
          <a:ext cx="2293839" cy="229384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dirty="0"/>
            <a:t>Data show that PHAs on the whole are responsible steward of federal dollars and serve their communities well</a:t>
          </a:r>
        </a:p>
      </dsp:txBody>
      <dsp:txXfrm>
        <a:off x="3073681" y="3096159"/>
        <a:ext cx="1621989" cy="16219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9581A-D36B-4BF9-ADDD-234629D98619}">
      <dsp:nvSpPr>
        <dsp:cNvPr id="0" name=""/>
        <dsp:cNvSpPr/>
      </dsp:nvSpPr>
      <dsp:spPr>
        <a:xfrm>
          <a:off x="0" y="4483218"/>
          <a:ext cx="6483106" cy="7355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Senate FY 27 THUD Appropriations</a:t>
          </a:r>
        </a:p>
      </dsp:txBody>
      <dsp:txXfrm>
        <a:off x="0" y="4483218"/>
        <a:ext cx="6483106" cy="735509"/>
      </dsp:txXfrm>
    </dsp:sp>
    <dsp:sp modelId="{0DE49E37-7AB8-4E3D-B26D-9F7F255D26BD}">
      <dsp:nvSpPr>
        <dsp:cNvPr id="0" name=""/>
        <dsp:cNvSpPr/>
      </dsp:nvSpPr>
      <dsp:spPr>
        <a:xfrm rot="10800000">
          <a:off x="0" y="3363038"/>
          <a:ext cx="6483106" cy="113121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House FY 27 THUD Appropriations </a:t>
          </a:r>
        </a:p>
      </dsp:txBody>
      <dsp:txXfrm rot="10800000">
        <a:off x="0" y="3363038"/>
        <a:ext cx="6483106" cy="735028"/>
      </dsp:txXfrm>
    </dsp:sp>
    <dsp:sp modelId="{3713E95D-B1F1-4F6E-930F-EE2D50B139BD}">
      <dsp:nvSpPr>
        <dsp:cNvPr id="0" name=""/>
        <dsp:cNvSpPr/>
      </dsp:nvSpPr>
      <dsp:spPr>
        <a:xfrm rot="10800000">
          <a:off x="0" y="2242857"/>
          <a:ext cx="6483106" cy="113121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"President Proposes, Congress Disposes“</a:t>
          </a:r>
        </a:p>
      </dsp:txBody>
      <dsp:txXfrm rot="10800000">
        <a:off x="0" y="2242857"/>
        <a:ext cx="6483106" cy="735028"/>
      </dsp:txXfrm>
    </dsp:sp>
    <dsp:sp modelId="{3DEABB45-143B-4400-8FDC-AA318E0042B7}">
      <dsp:nvSpPr>
        <dsp:cNvPr id="0" name=""/>
        <dsp:cNvSpPr/>
      </dsp:nvSpPr>
      <dsp:spPr>
        <a:xfrm rot="10800000">
          <a:off x="0" y="1122676"/>
          <a:ext cx="6483106" cy="113121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Budget more realistic than FY 26, but still lacks the required funding to have funding keep pace with additional costs</a:t>
          </a:r>
        </a:p>
      </dsp:txBody>
      <dsp:txXfrm rot="10800000">
        <a:off x="0" y="1122676"/>
        <a:ext cx="6483106" cy="735028"/>
      </dsp:txXfrm>
    </dsp:sp>
    <dsp:sp modelId="{2689CD2C-241F-4EE1-982F-5F72669496C1}">
      <dsp:nvSpPr>
        <dsp:cNvPr id="0" name=""/>
        <dsp:cNvSpPr/>
      </dsp:nvSpPr>
      <dsp:spPr>
        <a:xfrm rot="10800000">
          <a:off x="0" y="2495"/>
          <a:ext cx="6483106" cy="113121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President Trump's FY 27 Budget proposal released on April 3</a:t>
          </a:r>
        </a:p>
      </dsp:txBody>
      <dsp:txXfrm rot="10800000">
        <a:off x="0" y="2495"/>
        <a:ext cx="6483106" cy="7350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B4C36-AA02-46D0-9400-CAD759D2766A}">
      <dsp:nvSpPr>
        <dsp:cNvPr id="0" name=""/>
        <dsp:cNvSpPr/>
      </dsp:nvSpPr>
      <dsp:spPr>
        <a:xfrm>
          <a:off x="869719" y="0"/>
          <a:ext cx="9856816"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8B7405-58AF-48B6-AAE9-082B1859D6CA}">
      <dsp:nvSpPr>
        <dsp:cNvPr id="0" name=""/>
        <dsp:cNvSpPr/>
      </dsp:nvSpPr>
      <dsp:spPr>
        <a:xfrm>
          <a:off x="3185" y="1305401"/>
          <a:ext cx="185438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Term Limits / Work Requirements</a:t>
          </a:r>
        </a:p>
      </dsp:txBody>
      <dsp:txXfrm>
        <a:off x="88151" y="1390367"/>
        <a:ext cx="1684449" cy="1570603"/>
      </dsp:txXfrm>
    </dsp:sp>
    <dsp:sp modelId="{B3FD33B7-9E71-4207-9B43-DD5F70304B57}">
      <dsp:nvSpPr>
        <dsp:cNvPr id="0" name=""/>
        <dsp:cNvSpPr/>
      </dsp:nvSpPr>
      <dsp:spPr>
        <a:xfrm>
          <a:off x="1950285" y="1305401"/>
          <a:ext cx="185438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Improving PHA Performance Beyond Regulatory Requirements </a:t>
          </a:r>
        </a:p>
      </dsp:txBody>
      <dsp:txXfrm>
        <a:off x="2035251" y="1390367"/>
        <a:ext cx="1684449" cy="1570603"/>
      </dsp:txXfrm>
    </dsp:sp>
    <dsp:sp modelId="{863F51DC-3DE9-4806-8E54-4B2B92713F43}">
      <dsp:nvSpPr>
        <dsp:cNvPr id="0" name=""/>
        <dsp:cNvSpPr/>
      </dsp:nvSpPr>
      <dsp:spPr>
        <a:xfrm>
          <a:off x="3897386" y="1305401"/>
          <a:ext cx="185438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Prohibition on New Public Housing Construction / Re-benchmarking Faircloth Limits</a:t>
          </a:r>
        </a:p>
      </dsp:txBody>
      <dsp:txXfrm>
        <a:off x="3982352" y="1390367"/>
        <a:ext cx="1684449" cy="1570603"/>
      </dsp:txXfrm>
    </dsp:sp>
    <dsp:sp modelId="{E65F47B6-D270-4B9F-8918-C2721B573A10}">
      <dsp:nvSpPr>
        <dsp:cNvPr id="0" name=""/>
        <dsp:cNvSpPr/>
      </dsp:nvSpPr>
      <dsp:spPr>
        <a:xfrm>
          <a:off x="5844487" y="1305401"/>
          <a:ext cx="185438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No New Voucher Issuance</a:t>
          </a:r>
        </a:p>
      </dsp:txBody>
      <dsp:txXfrm>
        <a:off x="5929453" y="1390367"/>
        <a:ext cx="1684449" cy="1570603"/>
      </dsp:txXfrm>
    </dsp:sp>
    <dsp:sp modelId="{4BA1BD37-67B6-4C24-B144-706235E15C69}">
      <dsp:nvSpPr>
        <dsp:cNvPr id="0" name=""/>
        <dsp:cNvSpPr/>
      </dsp:nvSpPr>
      <dsp:spPr>
        <a:xfrm>
          <a:off x="7791587" y="1305401"/>
          <a:ext cx="185438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No EHV Waiver Authority</a:t>
          </a:r>
        </a:p>
      </dsp:txBody>
      <dsp:txXfrm>
        <a:off x="7876553" y="1390367"/>
        <a:ext cx="1684449" cy="1570603"/>
      </dsp:txXfrm>
    </dsp:sp>
    <dsp:sp modelId="{4484145B-4010-4971-9E3F-C94EFC2DDB22}">
      <dsp:nvSpPr>
        <dsp:cNvPr id="0" name=""/>
        <dsp:cNvSpPr/>
      </dsp:nvSpPr>
      <dsp:spPr>
        <a:xfrm>
          <a:off x="9738688" y="1305401"/>
          <a:ext cx="185438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Prohibition on PBRA / Section 811 / Section 202 Rent Adjustments</a:t>
          </a:r>
        </a:p>
      </dsp:txBody>
      <dsp:txXfrm>
        <a:off x="9823654" y="1390367"/>
        <a:ext cx="1684449"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57F2B-28E0-492E-A65A-6F2EEA8FC873}">
      <dsp:nvSpPr>
        <dsp:cNvPr id="0" name=""/>
        <dsp:cNvSpPr/>
      </dsp:nvSpPr>
      <dsp:spPr>
        <a:xfrm>
          <a:off x="0" y="2903099"/>
          <a:ext cx="11346194" cy="635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Estimated 2.29 citizens/eligible individuals affected for every one noncitizen impacted</a:t>
          </a:r>
        </a:p>
      </dsp:txBody>
      <dsp:txXfrm>
        <a:off x="0" y="2903099"/>
        <a:ext cx="11346194" cy="635127"/>
      </dsp:txXfrm>
    </dsp:sp>
    <dsp:sp modelId="{4E744CB6-4E2C-4F15-9CFC-AF5F32807A00}">
      <dsp:nvSpPr>
        <dsp:cNvPr id="0" name=""/>
        <dsp:cNvSpPr/>
      </dsp:nvSpPr>
      <dsp:spPr>
        <a:xfrm rot="10800000">
          <a:off x="0" y="1935800"/>
          <a:ext cx="11346194" cy="97682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0" i="0" kern="1200" baseline="0"/>
            <a:t>Disproportionate harm to American citizens and eligible noncitizens</a:t>
          </a:r>
          <a:endParaRPr lang="en-US" sz="2200" kern="1200"/>
        </a:p>
      </dsp:txBody>
      <dsp:txXfrm rot="10800000">
        <a:off x="0" y="1935800"/>
        <a:ext cx="11346194" cy="634712"/>
      </dsp:txXfrm>
    </dsp:sp>
    <dsp:sp modelId="{065C8439-93E4-42B9-8046-76F4676E67D8}">
      <dsp:nvSpPr>
        <dsp:cNvPr id="0" name=""/>
        <dsp:cNvSpPr/>
      </dsp:nvSpPr>
      <dsp:spPr>
        <a:xfrm rot="10800000">
          <a:off x="0" y="968502"/>
          <a:ext cx="11346194" cy="97682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The current framework appropriately implements the law</a:t>
          </a:r>
        </a:p>
      </dsp:txBody>
      <dsp:txXfrm rot="10800000">
        <a:off x="0" y="968502"/>
        <a:ext cx="11346194" cy="634712"/>
      </dsp:txXfrm>
    </dsp:sp>
    <dsp:sp modelId="{46E95ED3-19C2-4B27-B9EA-7A66FB31C8E8}">
      <dsp:nvSpPr>
        <dsp:cNvPr id="0" name=""/>
        <dsp:cNvSpPr/>
      </dsp:nvSpPr>
      <dsp:spPr>
        <a:xfrm rot="10800000">
          <a:off x="0" y="1203"/>
          <a:ext cx="11346194" cy="97682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0" i="0" kern="1200" baseline="0"/>
            <a:t>Existing rules on mixe</a:t>
          </a:r>
          <a:r>
            <a:rPr lang="en-US" sz="2200" kern="1200"/>
            <a:t>d-status families align with statutory requirements </a:t>
          </a:r>
        </a:p>
      </dsp:txBody>
      <dsp:txXfrm rot="10800000">
        <a:off x="0" y="1203"/>
        <a:ext cx="11346194" cy="6347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8E57B-4121-4444-81FE-9DFB0FEBAB6D}">
      <dsp:nvSpPr>
        <dsp:cNvPr id="0" name=""/>
        <dsp:cNvSpPr/>
      </dsp:nvSpPr>
      <dsp:spPr>
        <a:xfrm>
          <a:off x="0" y="0"/>
          <a:ext cx="11346194" cy="35394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US" sz="6500" b="0" i="0" kern="1200" baseline="0"/>
            <a:t>Administrative Burden:</a:t>
          </a:r>
          <a:endParaRPr lang="en-US" sz="6500" kern="1200"/>
        </a:p>
      </dsp:txBody>
      <dsp:txXfrm>
        <a:off x="0" y="0"/>
        <a:ext cx="11346194" cy="1911292"/>
      </dsp:txXfrm>
    </dsp:sp>
    <dsp:sp modelId="{87F03A1F-BBCF-4702-9925-24B861264683}">
      <dsp:nvSpPr>
        <dsp:cNvPr id="0" name=""/>
        <dsp:cNvSpPr/>
      </dsp:nvSpPr>
      <dsp:spPr>
        <a:xfrm>
          <a:off x="0" y="1840503"/>
          <a:ext cx="2836548" cy="16281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b="0" i="0" kern="1200" baseline="0" dirty="0"/>
            <a:t>Increased document collection and verification requirements</a:t>
          </a:r>
          <a:endParaRPr lang="en-US" sz="2300" kern="1200" dirty="0"/>
        </a:p>
      </dsp:txBody>
      <dsp:txXfrm>
        <a:off x="0" y="1840503"/>
        <a:ext cx="2836548" cy="1628137"/>
      </dsp:txXfrm>
    </dsp:sp>
    <dsp:sp modelId="{386B3B62-5E41-4508-9D3A-82E0B9A89228}">
      <dsp:nvSpPr>
        <dsp:cNvPr id="0" name=""/>
        <dsp:cNvSpPr/>
      </dsp:nvSpPr>
      <dsp:spPr>
        <a:xfrm>
          <a:off x="2836548" y="1840503"/>
          <a:ext cx="2836548" cy="16281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b="0" i="0" kern="1200" baseline="0"/>
            <a:t>New notice and procedural requirements</a:t>
          </a:r>
          <a:endParaRPr lang="en-US" sz="2300" kern="1200"/>
        </a:p>
      </dsp:txBody>
      <dsp:txXfrm>
        <a:off x="2836548" y="1840503"/>
        <a:ext cx="2836548" cy="1628137"/>
      </dsp:txXfrm>
    </dsp:sp>
    <dsp:sp modelId="{A39E935D-343D-4418-A2DE-C2DC6946BE11}">
      <dsp:nvSpPr>
        <dsp:cNvPr id="0" name=""/>
        <dsp:cNvSpPr/>
      </dsp:nvSpPr>
      <dsp:spPr>
        <a:xfrm>
          <a:off x="5673096" y="1840503"/>
          <a:ext cx="2836548" cy="16281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b="0" i="0" kern="1200" baseline="0"/>
            <a:t>Challenges with re-housing families and adjusting unit sizes</a:t>
          </a:r>
          <a:endParaRPr lang="en-US" sz="2300" kern="1200"/>
        </a:p>
      </dsp:txBody>
      <dsp:txXfrm>
        <a:off x="5673096" y="1840503"/>
        <a:ext cx="2836548" cy="1628137"/>
      </dsp:txXfrm>
    </dsp:sp>
    <dsp:sp modelId="{9CDC8A76-FB87-4A57-80FE-E81CCE67F020}">
      <dsp:nvSpPr>
        <dsp:cNvPr id="0" name=""/>
        <dsp:cNvSpPr/>
      </dsp:nvSpPr>
      <dsp:spPr>
        <a:xfrm>
          <a:off x="8509645" y="1840503"/>
          <a:ext cx="2836548" cy="16281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b="0" i="0" kern="1200" baseline="0"/>
            <a:t>Difficulties in enforcement and policy changes</a:t>
          </a:r>
          <a:endParaRPr lang="en-US" sz="2300" kern="1200"/>
        </a:p>
      </dsp:txBody>
      <dsp:txXfrm>
        <a:off x="8509645" y="1840503"/>
        <a:ext cx="2836548" cy="16281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497D35-2674-4DB1-A0EA-F0935A24F0CE}">
      <dsp:nvSpPr>
        <dsp:cNvPr id="0" name=""/>
        <dsp:cNvSpPr/>
      </dsp:nvSpPr>
      <dsp:spPr>
        <a:xfrm>
          <a:off x="0" y="2136233"/>
          <a:ext cx="11346194" cy="140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b="0" i="0" kern="1200" baseline="0"/>
            <a:t>Cost Implications</a:t>
          </a:r>
          <a:endParaRPr lang="en-US" sz="2700" kern="1200"/>
        </a:p>
      </dsp:txBody>
      <dsp:txXfrm>
        <a:off x="0" y="2136233"/>
        <a:ext cx="11346194" cy="756864"/>
      </dsp:txXfrm>
    </dsp:sp>
    <dsp:sp modelId="{255DC137-738F-4DB8-9D3C-556397F8B7AF}">
      <dsp:nvSpPr>
        <dsp:cNvPr id="0" name=""/>
        <dsp:cNvSpPr/>
      </dsp:nvSpPr>
      <dsp:spPr>
        <a:xfrm>
          <a:off x="0" y="2865065"/>
          <a:ext cx="11346194" cy="644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0" i="0" kern="1200" baseline="0"/>
            <a:t>Increased administrative and implementation costs</a:t>
          </a:r>
          <a:endParaRPr lang="en-US" sz="2000" kern="1200"/>
        </a:p>
      </dsp:txBody>
      <dsp:txXfrm>
        <a:off x="0" y="2865065"/>
        <a:ext cx="11346194" cy="644736"/>
      </dsp:txXfrm>
    </dsp:sp>
    <dsp:sp modelId="{036DC3B6-37D2-4067-AE4E-8AE19860779E}">
      <dsp:nvSpPr>
        <dsp:cNvPr id="0" name=""/>
        <dsp:cNvSpPr/>
      </dsp:nvSpPr>
      <dsp:spPr>
        <a:xfrm rot="10800000">
          <a:off x="0" y="1596"/>
          <a:ext cx="11346194" cy="21556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b="0" i="0" kern="1200" baseline="0" dirty="0"/>
            <a:t>Operational and Legal Risks</a:t>
          </a:r>
          <a:endParaRPr lang="en-US" sz="2700" kern="1200" dirty="0"/>
        </a:p>
      </dsp:txBody>
      <dsp:txXfrm rot="-10800000">
        <a:off x="0" y="1596"/>
        <a:ext cx="11346194" cy="756637"/>
      </dsp:txXfrm>
    </dsp:sp>
    <dsp:sp modelId="{1A5296EE-34E4-4E81-B6E4-84A0BE9EF3A0}">
      <dsp:nvSpPr>
        <dsp:cNvPr id="0" name=""/>
        <dsp:cNvSpPr/>
      </dsp:nvSpPr>
      <dsp:spPr>
        <a:xfrm>
          <a:off x="5540" y="758233"/>
          <a:ext cx="3778371" cy="644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0" i="0" kern="1200" baseline="0"/>
            <a:t>Potential litigation and judicial reluctance to evict households</a:t>
          </a:r>
          <a:endParaRPr lang="en-US" sz="2000" kern="1200"/>
        </a:p>
      </dsp:txBody>
      <dsp:txXfrm>
        <a:off x="5540" y="758233"/>
        <a:ext cx="3778371" cy="644542"/>
      </dsp:txXfrm>
    </dsp:sp>
    <dsp:sp modelId="{A4A624B0-53C5-4C52-B912-CF607021E6EA}">
      <dsp:nvSpPr>
        <dsp:cNvPr id="0" name=""/>
        <dsp:cNvSpPr/>
      </dsp:nvSpPr>
      <dsp:spPr>
        <a:xfrm>
          <a:off x="3783911" y="758233"/>
          <a:ext cx="3778371" cy="644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0" i="0" kern="1200" baseline="0"/>
            <a:t>Strained relationships with landlords</a:t>
          </a:r>
          <a:endParaRPr lang="en-US" sz="2000" kern="1200"/>
        </a:p>
      </dsp:txBody>
      <dsp:txXfrm>
        <a:off x="3783911" y="758233"/>
        <a:ext cx="3778371" cy="644542"/>
      </dsp:txXfrm>
    </dsp:sp>
    <dsp:sp modelId="{DA9910C7-E5D2-422F-97A8-C24E1B170A74}">
      <dsp:nvSpPr>
        <dsp:cNvPr id="0" name=""/>
        <dsp:cNvSpPr/>
      </dsp:nvSpPr>
      <dsp:spPr>
        <a:xfrm>
          <a:off x="7562282" y="758233"/>
          <a:ext cx="3778371" cy="644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0" i="0" kern="1200" baseline="0"/>
            <a:t>Minimal impact on reducing waiting lists</a:t>
          </a:r>
          <a:endParaRPr lang="en-US" sz="2000" kern="1200"/>
        </a:p>
      </dsp:txBody>
      <dsp:txXfrm>
        <a:off x="7562282" y="758233"/>
        <a:ext cx="3778371" cy="64454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63059-6F81-4A1E-A460-16ADAEFDBCCE}">
      <dsp:nvSpPr>
        <dsp:cNvPr id="0" name=""/>
        <dsp:cNvSpPr/>
      </dsp:nvSpPr>
      <dsp:spPr>
        <a:xfrm>
          <a:off x="0" y="0"/>
          <a:ext cx="9644264" cy="12095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t>PHA Discretion</a:t>
          </a:r>
          <a:endParaRPr lang="en-US" sz="2400" kern="1200" dirty="0"/>
        </a:p>
        <a:p>
          <a:pPr marL="171450" lvl="1" indent="-171450" algn="l" defTabSz="711200">
            <a:lnSpc>
              <a:spcPct val="90000"/>
            </a:lnSpc>
            <a:spcBef>
              <a:spcPct val="0"/>
            </a:spcBef>
            <a:spcAft>
              <a:spcPct val="15000"/>
            </a:spcAft>
            <a:buChar char="•"/>
          </a:pPr>
          <a:r>
            <a:rPr lang="en-US" sz="1600" b="0" i="0" kern="1200" baseline="0" dirty="0"/>
            <a:t>Helpful for agencies</a:t>
          </a:r>
          <a:endParaRPr lang="en-US" sz="1600" kern="1200" dirty="0"/>
        </a:p>
        <a:p>
          <a:pPr marL="171450" lvl="1" indent="-171450" algn="l" defTabSz="711200">
            <a:lnSpc>
              <a:spcPct val="90000"/>
            </a:lnSpc>
            <a:spcBef>
              <a:spcPct val="0"/>
            </a:spcBef>
            <a:spcAft>
              <a:spcPct val="15000"/>
            </a:spcAft>
            <a:buChar char="•"/>
          </a:pPr>
          <a:r>
            <a:rPr lang="en-US" sz="1600" kern="1200" dirty="0"/>
            <a:t>Communities face different housing costs and economic realities</a:t>
          </a:r>
        </a:p>
        <a:p>
          <a:pPr marL="171450" lvl="1" indent="-171450" algn="l" defTabSz="711200">
            <a:lnSpc>
              <a:spcPct val="90000"/>
            </a:lnSpc>
            <a:spcBef>
              <a:spcPct val="0"/>
            </a:spcBef>
            <a:spcAft>
              <a:spcPct val="15000"/>
            </a:spcAft>
            <a:buChar char="•"/>
          </a:pPr>
          <a:r>
            <a:rPr lang="en-US" sz="1600" b="0" i="0" kern="1200" baseline="0" dirty="0"/>
            <a:t>Local politics play a role</a:t>
          </a:r>
          <a:endParaRPr lang="en-US" sz="1600" kern="1200" dirty="0"/>
        </a:p>
      </dsp:txBody>
      <dsp:txXfrm>
        <a:off x="35427" y="35427"/>
        <a:ext cx="8339052" cy="1138707"/>
      </dsp:txXfrm>
    </dsp:sp>
    <dsp:sp modelId="{75419CAF-CEA9-40A2-8F3C-4477D137947C}">
      <dsp:nvSpPr>
        <dsp:cNvPr id="0" name=""/>
        <dsp:cNvSpPr/>
      </dsp:nvSpPr>
      <dsp:spPr>
        <a:xfrm>
          <a:off x="850964" y="1411155"/>
          <a:ext cx="9644264" cy="12095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Funding for services needed to help participants succeed</a:t>
          </a:r>
        </a:p>
      </dsp:txBody>
      <dsp:txXfrm>
        <a:off x="886391" y="1446582"/>
        <a:ext cx="7936231" cy="1138707"/>
      </dsp:txXfrm>
    </dsp:sp>
    <dsp:sp modelId="{994E365E-9A03-4C32-9B1D-CAC42619ACAB}">
      <dsp:nvSpPr>
        <dsp:cNvPr id="0" name=""/>
        <dsp:cNvSpPr/>
      </dsp:nvSpPr>
      <dsp:spPr>
        <a:xfrm>
          <a:off x="1701929" y="2822311"/>
          <a:ext cx="9644264" cy="12095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t>Flexibility for PHAs to cover additional costs and provide supports for participants</a:t>
          </a:r>
          <a:endParaRPr lang="en-US" sz="2400" kern="1200" dirty="0"/>
        </a:p>
      </dsp:txBody>
      <dsp:txXfrm>
        <a:off x="1737356" y="2857738"/>
        <a:ext cx="7936231" cy="1138707"/>
      </dsp:txXfrm>
    </dsp:sp>
    <dsp:sp modelId="{33B0FBA8-866D-4B9D-A0C3-1B404C85EB3F}">
      <dsp:nvSpPr>
        <dsp:cNvPr id="0" name=""/>
        <dsp:cNvSpPr/>
      </dsp:nvSpPr>
      <dsp:spPr>
        <a:xfrm>
          <a:off x="8858049" y="917251"/>
          <a:ext cx="786215" cy="78621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34947" y="917251"/>
        <a:ext cx="432419" cy="591627"/>
      </dsp:txXfrm>
    </dsp:sp>
    <dsp:sp modelId="{1C15A00B-5DB9-47F8-8CAE-3CEEB7D39A2E}">
      <dsp:nvSpPr>
        <dsp:cNvPr id="0" name=""/>
        <dsp:cNvSpPr/>
      </dsp:nvSpPr>
      <dsp:spPr>
        <a:xfrm>
          <a:off x="9709014" y="2320342"/>
          <a:ext cx="786215" cy="78621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885912" y="2320342"/>
        <a:ext cx="432419" cy="59162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7A1C4-C859-4C76-A088-1153F0EFD01F}">
      <dsp:nvSpPr>
        <dsp:cNvPr id="0" name=""/>
        <dsp:cNvSpPr/>
      </dsp:nvSpPr>
      <dsp:spPr>
        <a:xfrm>
          <a:off x="1681411" y="948633"/>
          <a:ext cx="2743196" cy="274319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b="1" kern="1200" dirty="0"/>
            <a:t>2026 midterms will directly impact the next two years</a:t>
          </a:r>
        </a:p>
      </dsp:txBody>
      <dsp:txXfrm>
        <a:off x="2083143" y="1350365"/>
        <a:ext cx="1939732" cy="1939732"/>
      </dsp:txXfrm>
    </dsp:sp>
    <dsp:sp modelId="{148C4287-70F3-4971-A595-1F24A07D2CB6}">
      <dsp:nvSpPr>
        <dsp:cNvPr id="0" name=""/>
        <dsp:cNvSpPr/>
      </dsp:nvSpPr>
      <dsp:spPr>
        <a:xfrm>
          <a:off x="3598418" y="-6"/>
          <a:ext cx="1828806" cy="182880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0" i="0" kern="1200" baseline="0" dirty="0"/>
            <a:t>Control of Congress will shape funding levels</a:t>
          </a:r>
          <a:endParaRPr lang="en-US" sz="1700" kern="1200" dirty="0"/>
        </a:p>
      </dsp:txBody>
      <dsp:txXfrm>
        <a:off x="3866240" y="267816"/>
        <a:ext cx="1293162" cy="1293162"/>
      </dsp:txXfrm>
    </dsp:sp>
    <dsp:sp modelId="{EB876909-25B4-4F8A-A994-6B162C1BCE37}">
      <dsp:nvSpPr>
        <dsp:cNvPr id="0" name=""/>
        <dsp:cNvSpPr/>
      </dsp:nvSpPr>
      <dsp:spPr>
        <a:xfrm>
          <a:off x="3598427" y="2763418"/>
          <a:ext cx="1828806" cy="182880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0" i="0" kern="1200" baseline="0" dirty="0"/>
            <a:t>Divided government versus a </a:t>
          </a:r>
          <a:r>
            <a:rPr lang="en-US" sz="1700" kern="1200" dirty="0"/>
            <a:t>governing trifecta</a:t>
          </a:r>
        </a:p>
      </dsp:txBody>
      <dsp:txXfrm>
        <a:off x="3866249" y="3031240"/>
        <a:ext cx="1293162" cy="1293162"/>
      </dsp:txXfrm>
    </dsp:sp>
    <dsp:sp modelId="{AEA5B360-EF97-4119-8A65-81379CC2F888}">
      <dsp:nvSpPr>
        <dsp:cNvPr id="0" name=""/>
        <dsp:cNvSpPr/>
      </dsp:nvSpPr>
      <dsp:spPr>
        <a:xfrm>
          <a:off x="636923" y="2804505"/>
          <a:ext cx="1828806" cy="182880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0" i="0" kern="1200" baseline="0" dirty="0"/>
            <a:t>Interest in housing remai</a:t>
          </a:r>
          <a:r>
            <a:rPr lang="en-US" sz="1700" kern="1200" dirty="0"/>
            <a:t>ns high</a:t>
          </a:r>
        </a:p>
      </dsp:txBody>
      <dsp:txXfrm>
        <a:off x="904745" y="3072327"/>
        <a:ext cx="1293162" cy="1293162"/>
      </dsp:txXfrm>
    </dsp:sp>
    <dsp:sp modelId="{00D79878-1D1F-41C4-B6D3-147B7B003C08}">
      <dsp:nvSpPr>
        <dsp:cNvPr id="0" name=""/>
        <dsp:cNvSpPr/>
      </dsp:nvSpPr>
      <dsp:spPr>
        <a:xfrm>
          <a:off x="715405" y="3"/>
          <a:ext cx="1828806" cy="182880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0" i="0" kern="1200" baseline="0" dirty="0"/>
            <a:t>Regulatory en</a:t>
          </a:r>
          <a:r>
            <a:rPr lang="en-US" sz="1700" kern="1200" dirty="0"/>
            <a:t>vironment may shift</a:t>
          </a:r>
        </a:p>
      </dsp:txBody>
      <dsp:txXfrm>
        <a:off x="983227" y="267825"/>
        <a:ext cx="1293162" cy="12931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B9344-09D5-4376-9875-AECF919B6BFB}">
      <dsp:nvSpPr>
        <dsp:cNvPr id="0" name=""/>
        <dsp:cNvSpPr/>
      </dsp:nvSpPr>
      <dsp:spPr>
        <a:xfrm>
          <a:off x="3860252" y="1918044"/>
          <a:ext cx="3625688" cy="2719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US" sz="3600" b="1" kern="1200" dirty="0"/>
            <a:t>Potential shift in Congressional control</a:t>
          </a:r>
        </a:p>
      </dsp:txBody>
      <dsp:txXfrm>
        <a:off x="3992996" y="2050788"/>
        <a:ext cx="3360200" cy="2453781"/>
      </dsp:txXfrm>
    </dsp:sp>
    <dsp:sp modelId="{D076D065-7B40-4FA2-B5DB-3AFDE91C7016}">
      <dsp:nvSpPr>
        <dsp:cNvPr id="0" name=""/>
        <dsp:cNvSpPr/>
      </dsp:nvSpPr>
      <dsp:spPr>
        <a:xfrm rot="16200000">
          <a:off x="5525046" y="1769993"/>
          <a:ext cx="296100" cy="0"/>
        </a:xfrm>
        <a:custGeom>
          <a:avLst/>
          <a:gdLst/>
          <a:ahLst/>
          <a:cxnLst/>
          <a:rect l="0" t="0" r="0" b="0"/>
          <a:pathLst>
            <a:path>
              <a:moveTo>
                <a:pt x="0" y="0"/>
              </a:moveTo>
              <a:lnTo>
                <a:pt x="29610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731DD2-553A-42BA-9D6F-DE4F9D78E3C3}">
      <dsp:nvSpPr>
        <dsp:cNvPr id="0" name=""/>
        <dsp:cNvSpPr/>
      </dsp:nvSpPr>
      <dsp:spPr>
        <a:xfrm>
          <a:off x="4313465" y="-190897"/>
          <a:ext cx="2719262" cy="181284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0" i="0" kern="1200" baseline="0"/>
            <a:t>Typically, party in power loses seats in a midterm election</a:t>
          </a:r>
          <a:endParaRPr lang="en-US" sz="2000" kern="1200"/>
        </a:p>
      </dsp:txBody>
      <dsp:txXfrm>
        <a:off x="4401961" y="-102401"/>
        <a:ext cx="2542270" cy="1635849"/>
      </dsp:txXfrm>
    </dsp:sp>
    <dsp:sp modelId="{C5DAB6DE-76C4-4574-A172-FE40CDDC573F}">
      <dsp:nvSpPr>
        <dsp:cNvPr id="0" name=""/>
        <dsp:cNvSpPr/>
      </dsp:nvSpPr>
      <dsp:spPr>
        <a:xfrm rot="21583418">
          <a:off x="7485936" y="3266831"/>
          <a:ext cx="871900" cy="0"/>
        </a:xfrm>
        <a:custGeom>
          <a:avLst/>
          <a:gdLst/>
          <a:ahLst/>
          <a:cxnLst/>
          <a:rect l="0" t="0" r="0" b="0"/>
          <a:pathLst>
            <a:path>
              <a:moveTo>
                <a:pt x="0" y="0"/>
              </a:moveTo>
              <a:lnTo>
                <a:pt x="87190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EE6921-5A2D-4A0D-924C-232C367D4312}">
      <dsp:nvSpPr>
        <dsp:cNvPr id="0" name=""/>
        <dsp:cNvSpPr/>
      </dsp:nvSpPr>
      <dsp:spPr>
        <a:xfrm>
          <a:off x="8357831" y="2351750"/>
          <a:ext cx="2719262" cy="181284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Redistricting may impact historic trends</a:t>
          </a:r>
        </a:p>
      </dsp:txBody>
      <dsp:txXfrm>
        <a:off x="8446327" y="2440246"/>
        <a:ext cx="2542270" cy="1635849"/>
      </dsp:txXfrm>
    </dsp:sp>
    <dsp:sp modelId="{0A65BF6D-FA12-4825-86EE-A36B024D1E60}">
      <dsp:nvSpPr>
        <dsp:cNvPr id="0" name=""/>
        <dsp:cNvSpPr/>
      </dsp:nvSpPr>
      <dsp:spPr>
        <a:xfrm rot="10783036">
          <a:off x="2784939" y="3289277"/>
          <a:ext cx="1075319" cy="0"/>
        </a:xfrm>
        <a:custGeom>
          <a:avLst/>
          <a:gdLst/>
          <a:ahLst/>
          <a:cxnLst/>
          <a:rect l="0" t="0" r="0" b="0"/>
          <a:pathLst>
            <a:path>
              <a:moveTo>
                <a:pt x="0" y="0"/>
              </a:moveTo>
              <a:lnTo>
                <a:pt x="1075319"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441926-0B37-4B06-80B3-879C3E02FBAA}">
      <dsp:nvSpPr>
        <dsp:cNvPr id="0" name=""/>
        <dsp:cNvSpPr/>
      </dsp:nvSpPr>
      <dsp:spPr>
        <a:xfrm>
          <a:off x="65683" y="2392219"/>
          <a:ext cx="2719262" cy="181284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The Administration will face additional headwinds in implementing its policy agenda if Republicans lose either the House or Senate</a:t>
          </a:r>
        </a:p>
      </dsp:txBody>
      <dsp:txXfrm>
        <a:off x="154179" y="2480715"/>
        <a:ext cx="2542270" cy="16358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31D20-A40E-42BB-ACC4-3661960CE0DA}">
      <dsp:nvSpPr>
        <dsp:cNvPr id="0" name=""/>
        <dsp:cNvSpPr/>
      </dsp:nvSpPr>
      <dsp:spPr>
        <a:xfrm>
          <a:off x="3420" y="496580"/>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ACTION Campaign</a:t>
          </a:r>
          <a:endParaRPr lang="en-US" sz="2200" kern="1200"/>
        </a:p>
      </dsp:txBody>
      <dsp:txXfrm>
        <a:off x="3420" y="496580"/>
        <a:ext cx="2713800" cy="1628280"/>
      </dsp:txXfrm>
    </dsp:sp>
    <dsp:sp modelId="{1CDCEEF3-EC8F-46F3-9DBF-3C64FC896158}">
      <dsp:nvSpPr>
        <dsp:cNvPr id="0" name=""/>
        <dsp:cNvSpPr/>
      </dsp:nvSpPr>
      <dsp:spPr>
        <a:xfrm>
          <a:off x="2988601" y="496580"/>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ACTION Steering Committee</a:t>
          </a:r>
          <a:endParaRPr lang="en-US" sz="2200" kern="1200"/>
        </a:p>
      </dsp:txBody>
      <dsp:txXfrm>
        <a:off x="2988601" y="496580"/>
        <a:ext cx="2713800" cy="1628280"/>
      </dsp:txXfrm>
    </dsp:sp>
    <dsp:sp modelId="{C6A1EFFA-ED71-4BF9-A7AD-C10FDDFF0BBE}">
      <dsp:nvSpPr>
        <dsp:cNvPr id="0" name=""/>
        <dsp:cNvSpPr/>
      </dsp:nvSpPr>
      <dsp:spPr>
        <a:xfrm>
          <a:off x="5973782" y="496580"/>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Campaign for Housing and Community Development Funding (CHCDF)</a:t>
          </a:r>
          <a:endParaRPr lang="en-US" sz="2200" kern="1200" dirty="0"/>
        </a:p>
      </dsp:txBody>
      <dsp:txXfrm>
        <a:off x="5973782" y="496580"/>
        <a:ext cx="2713800" cy="1628280"/>
      </dsp:txXfrm>
    </dsp:sp>
    <dsp:sp modelId="{E0C17DEE-D57E-4B54-9830-40E6C92BF195}">
      <dsp:nvSpPr>
        <dsp:cNvPr id="0" name=""/>
        <dsp:cNvSpPr/>
      </dsp:nvSpPr>
      <dsp:spPr>
        <a:xfrm>
          <a:off x="8958963" y="496580"/>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Community Development Block Grant (CDBG) Coalition</a:t>
          </a:r>
          <a:endParaRPr lang="en-US" sz="2200" kern="1200" dirty="0"/>
        </a:p>
      </dsp:txBody>
      <dsp:txXfrm>
        <a:off x="8958963" y="496580"/>
        <a:ext cx="2713800" cy="1628280"/>
      </dsp:txXfrm>
    </dsp:sp>
    <dsp:sp modelId="{03E2D8A3-7406-409A-B499-A021ECEC900A}">
      <dsp:nvSpPr>
        <dsp:cNvPr id="0" name=""/>
        <dsp:cNvSpPr/>
      </dsp:nvSpPr>
      <dsp:spPr>
        <a:xfrm>
          <a:off x="3420" y="2396241"/>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HOME Coalition</a:t>
          </a:r>
          <a:endParaRPr lang="en-US" sz="2200" kern="1200"/>
        </a:p>
      </dsp:txBody>
      <dsp:txXfrm>
        <a:off x="3420" y="2396241"/>
        <a:ext cx="2713800" cy="1628280"/>
      </dsp:txXfrm>
    </dsp:sp>
    <dsp:sp modelId="{15256E9E-B08A-408B-9605-91FFF515B595}">
      <dsp:nvSpPr>
        <dsp:cNvPr id="0" name=""/>
        <dsp:cNvSpPr/>
      </dsp:nvSpPr>
      <dsp:spPr>
        <a:xfrm>
          <a:off x="2988601" y="2396241"/>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HUD &amp; Housing Coalition </a:t>
          </a:r>
          <a:endParaRPr lang="en-US" sz="2200" kern="1200" dirty="0"/>
        </a:p>
      </dsp:txBody>
      <dsp:txXfrm>
        <a:off x="2988601" y="2396241"/>
        <a:ext cx="2713800" cy="1628280"/>
      </dsp:txXfrm>
    </dsp:sp>
    <dsp:sp modelId="{3DD462C3-6540-420C-8BF4-B024764315F4}">
      <dsp:nvSpPr>
        <dsp:cNvPr id="0" name=""/>
        <dsp:cNvSpPr/>
      </dsp:nvSpPr>
      <dsp:spPr>
        <a:xfrm>
          <a:off x="5973782" y="2396241"/>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IT Working Group</a:t>
          </a:r>
          <a:endParaRPr lang="en-US" sz="2200" kern="1200"/>
        </a:p>
      </dsp:txBody>
      <dsp:txXfrm>
        <a:off x="5973782" y="2396241"/>
        <a:ext cx="2713800" cy="1628280"/>
      </dsp:txXfrm>
    </dsp:sp>
    <dsp:sp modelId="{63B54138-45A6-4FFA-89CE-4F1D336FA32A}">
      <dsp:nvSpPr>
        <dsp:cNvPr id="0" name=""/>
        <dsp:cNvSpPr/>
      </dsp:nvSpPr>
      <dsp:spPr>
        <a:xfrm>
          <a:off x="8958963" y="2396241"/>
          <a:ext cx="2713800" cy="1628280"/>
        </a:xfrm>
        <a:prstGeom prst="rect">
          <a:avLst/>
        </a:prstGeom>
        <a:no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Protect HUD Coalition</a:t>
          </a:r>
          <a:endParaRPr lang="en-US" sz="2200" kern="1200"/>
        </a:p>
      </dsp:txBody>
      <dsp:txXfrm>
        <a:off x="8958963" y="2396241"/>
        <a:ext cx="2713800" cy="16282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8915D9AB-24B5-4887-A51F-80DD4B23B348}" type="datetimeFigureOut">
              <a:rPr lang="en-US" smtClean="0"/>
              <a:t>5/5/2026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A4704DAB-AE56-488E-99F8-D73CC150D7CC}" type="slidenum">
              <a:rPr lang="en-US" smtClean="0"/>
              <a:t>‹#›</a:t>
            </a:fld>
            <a:endParaRPr lang="en-US"/>
          </a:p>
        </p:txBody>
      </p:sp>
    </p:spTree>
    <p:extLst>
      <p:ext uri="{BB962C8B-B14F-4D97-AF65-F5344CB8AC3E}">
        <p14:creationId xmlns:p14="http://schemas.microsoft.com/office/powerpoint/2010/main" val="3912581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74B39-FE65-C419-3FCE-FE82502266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F5DAB9-42F0-2D68-B349-674CECE9C2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DCF2EF3-1B25-B8E2-0AD2-5DCECC081683}"/>
              </a:ext>
            </a:extLst>
          </p:cNvPr>
          <p:cNvSpPr>
            <a:spLocks noGrp="1"/>
          </p:cNvSpPr>
          <p:nvPr>
            <p:ph type="body" idx="1"/>
          </p:nvPr>
        </p:nvSpPr>
        <p:spPr/>
        <p:txBody>
          <a:bodyPr/>
          <a:lstStyle/>
          <a:p>
            <a:r>
              <a:rPr lang="en-US" sz="1300"/>
              <a:t>There has been stormy weather. </a:t>
            </a:r>
          </a:p>
          <a:p>
            <a:endParaRPr lang="en-US" sz="1300"/>
          </a:p>
        </p:txBody>
      </p:sp>
      <p:sp>
        <p:nvSpPr>
          <p:cNvPr id="4" name="Slide Number Placeholder 3">
            <a:extLst>
              <a:ext uri="{FF2B5EF4-FFF2-40B4-BE49-F238E27FC236}">
                <a16:creationId xmlns:a16="http://schemas.microsoft.com/office/drawing/2014/main" id="{AAF8C3A2-DAD5-AAB8-6E07-12B775167A4D}"/>
              </a:ext>
            </a:extLst>
          </p:cNvPr>
          <p:cNvSpPr>
            <a:spLocks noGrp="1"/>
          </p:cNvSpPr>
          <p:nvPr>
            <p:ph type="sldNum" sz="quarter" idx="5"/>
          </p:nvPr>
        </p:nvSpPr>
        <p:spPr/>
        <p:txBody>
          <a:bodyPr/>
          <a:lstStyle/>
          <a:p>
            <a:pPr defTabSz="966612">
              <a:defRPr/>
            </a:pPr>
            <a:fld id="{005B37CB-8122-47DA-8801-560FDB092065}" type="slidenum">
              <a:rPr lang="en-US">
                <a:solidFill>
                  <a:srgbClr val="000000"/>
                </a:solidFill>
                <a:latin typeface="Times New Roman" panose="02020603050405020304" pitchFamily="18" charset="0"/>
              </a:rPr>
              <a:pPr defTabSz="966612">
                <a:defRPr/>
              </a:pPr>
              <a:t>2</a:t>
            </a:fld>
            <a:endParaRPr 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672390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66612">
              <a:defRPr/>
            </a:pPr>
            <a:r>
              <a:rPr lang="en-US" sz="1300"/>
              <a:t>I will say this about the honing that storms provide</a:t>
            </a:r>
          </a:p>
          <a:p>
            <a:endParaRPr lang="en-US"/>
          </a:p>
          <a:p>
            <a:r>
              <a:rPr lang="en-US"/>
              <a:t>Storms gift trees deeper roots</a:t>
            </a:r>
          </a:p>
        </p:txBody>
      </p:sp>
      <p:sp>
        <p:nvSpPr>
          <p:cNvPr id="4" name="Slide Number Placeholder 3"/>
          <p:cNvSpPr>
            <a:spLocks noGrp="1"/>
          </p:cNvSpPr>
          <p:nvPr>
            <p:ph type="sldNum" sz="quarter" idx="5"/>
          </p:nvPr>
        </p:nvSpPr>
        <p:spPr/>
        <p:txBody>
          <a:bodyPr/>
          <a:lstStyle/>
          <a:p>
            <a:pPr defTabSz="483306">
              <a:defRPr/>
            </a:pPr>
            <a:fld id="{005B37CB-8122-47DA-8801-560FDB092065}" type="slidenum">
              <a:rPr lang="en-US">
                <a:solidFill>
                  <a:prstClr val="black"/>
                </a:solidFill>
                <a:latin typeface="Aptos" panose="02110004020202020204"/>
              </a:rPr>
              <a:pPr defTabSz="483306">
                <a:defRPr/>
              </a:pPr>
              <a:t>3</a:t>
            </a:fld>
            <a:endParaRPr lang="en-US">
              <a:solidFill>
                <a:prstClr val="black"/>
              </a:solidFill>
              <a:latin typeface="Aptos" panose="02110004020202020204"/>
            </a:endParaRPr>
          </a:p>
        </p:txBody>
      </p:sp>
    </p:spTree>
    <p:extLst>
      <p:ext uri="{BB962C8B-B14F-4D97-AF65-F5344CB8AC3E}">
        <p14:creationId xmlns:p14="http://schemas.microsoft.com/office/powerpoint/2010/main" val="1616726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Storms gift trees deeper roots</a:t>
            </a:r>
          </a:p>
          <a:p>
            <a:endParaRPr lang="en-US"/>
          </a:p>
          <a:p>
            <a:endParaRPr lang="en-US"/>
          </a:p>
        </p:txBody>
      </p:sp>
      <p:sp>
        <p:nvSpPr>
          <p:cNvPr id="4" name="Slide Number Placeholder 3"/>
          <p:cNvSpPr>
            <a:spLocks noGrp="1"/>
          </p:cNvSpPr>
          <p:nvPr>
            <p:ph type="sldNum" sz="quarter" idx="5"/>
          </p:nvPr>
        </p:nvSpPr>
        <p:spPr/>
        <p:txBody>
          <a:bodyPr/>
          <a:lstStyle/>
          <a:p>
            <a:pPr defTabSz="483306">
              <a:defRPr/>
            </a:pPr>
            <a:fld id="{005B37CB-8122-47DA-8801-560FDB092065}" type="slidenum">
              <a:rPr lang="en-US">
                <a:solidFill>
                  <a:prstClr val="black"/>
                </a:solidFill>
                <a:latin typeface="Aptos" panose="02110004020202020204"/>
              </a:rPr>
              <a:pPr defTabSz="483306">
                <a:defRPr/>
              </a:pPr>
              <a:t>4</a:t>
            </a:fld>
            <a:endParaRPr lang="en-US">
              <a:solidFill>
                <a:prstClr val="black"/>
              </a:solidFill>
              <a:latin typeface="Aptos" panose="02110004020202020204"/>
            </a:endParaRPr>
          </a:p>
        </p:txBody>
      </p:sp>
    </p:spTree>
    <p:extLst>
      <p:ext uri="{BB962C8B-B14F-4D97-AF65-F5344CB8AC3E}">
        <p14:creationId xmlns:p14="http://schemas.microsoft.com/office/powerpoint/2010/main" val="348101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Who is NAHRO?</a:t>
            </a:r>
            <a:endParaRPr lang="en-US" b="0"/>
          </a:p>
          <a:p>
            <a:endParaRPr lang="en-US" b="0"/>
          </a:p>
          <a:p>
            <a:r>
              <a:rPr lang="en-US" b="0"/>
              <a:t>Oldest. </a:t>
            </a:r>
            <a:endParaRPr lang="en-US" b="1"/>
          </a:p>
          <a:p>
            <a:endParaRPr lang="en-US" b="0"/>
          </a:p>
          <a:p>
            <a:r>
              <a:rPr lang="en-US" b="0"/>
              <a:t>Largest.</a:t>
            </a:r>
          </a:p>
          <a:p>
            <a:r>
              <a:rPr lang="en-US" b="0"/>
              <a:t>Both a trade and individual association; 2000 +/- organizations</a:t>
            </a:r>
          </a:p>
          <a:p>
            <a:r>
              <a:rPr lang="en-US" b="0"/>
              <a:t>3300 PHAs in the country, we have a little over 1800.</a:t>
            </a:r>
          </a:p>
          <a:p>
            <a:r>
              <a:rPr lang="en-US" b="0"/>
              <a:t>26,000 is ALL THE PEOPLE who work at the organizations</a:t>
            </a:r>
          </a:p>
          <a:p>
            <a:endParaRPr lang="en-US" b="0"/>
          </a:p>
          <a:p>
            <a:r>
              <a:rPr lang="en-US" b="0"/>
              <a:t>Widest reaching</a:t>
            </a:r>
          </a:p>
        </p:txBody>
      </p:sp>
      <p:sp>
        <p:nvSpPr>
          <p:cNvPr id="4" name="Footer Placeholder 3"/>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5</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950404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cs typeface="Arial"/>
              </a:rPr>
              <a:t>ADVOCATE</a:t>
            </a:r>
          </a:p>
          <a:p>
            <a:endParaRPr lang="en-US">
              <a:cs typeface="Arial"/>
            </a:endParaRPr>
          </a:p>
          <a:p>
            <a:r>
              <a:rPr lang="en-US">
                <a:cs typeface="Arial"/>
              </a:rPr>
              <a:t>Texans at the state capitol</a:t>
            </a:r>
            <a:endParaRPr lang="en-US"/>
          </a:p>
        </p:txBody>
      </p:sp>
      <p:sp>
        <p:nvSpPr>
          <p:cNvPr id="4" name="Footer Placeholder 3"/>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6</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977847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Inform</a:t>
            </a:r>
          </a:p>
          <a:p>
            <a:r>
              <a:rPr lang="en-US" b="0"/>
              <a:t>New tools for storytelling</a:t>
            </a:r>
          </a:p>
          <a:p>
            <a:endParaRPr lang="en-US" b="0"/>
          </a:p>
          <a:p>
            <a:r>
              <a:rPr lang="en-US" b="0"/>
              <a:t>• Economic Impact Calculator – NEW!</a:t>
            </a:r>
            <a:br>
              <a:rPr lang="en-US" b="0"/>
            </a:br>
            <a:endParaRPr lang="en-US" b="0"/>
          </a:p>
          <a:p>
            <a:pPr defTabSz="966612">
              <a:defRPr/>
            </a:pPr>
            <a:r>
              <a:rPr lang="en-US" b="0"/>
              <a:t>• Updated housing data flyers by state</a:t>
            </a:r>
          </a:p>
          <a:p>
            <a:endParaRPr lang="en-US" b="0"/>
          </a:p>
          <a:p>
            <a:r>
              <a:rPr lang="en-US" b="0"/>
              <a:t>Latest and greatest </a:t>
            </a:r>
            <a:r>
              <a:rPr lang="en-US" b="1"/>
              <a:t>Policy Priorities </a:t>
            </a:r>
            <a:r>
              <a:rPr lang="en-US" b="0"/>
              <a:t>and </a:t>
            </a:r>
            <a:r>
              <a:rPr lang="en-US" b="1"/>
              <a:t>Funding Recommendations</a:t>
            </a:r>
            <a:r>
              <a:rPr lang="en-US" b="0"/>
              <a:t>, plus </a:t>
            </a:r>
            <a:r>
              <a:rPr lang="en-US" b="1"/>
              <a:t>talking points  </a:t>
            </a:r>
          </a:p>
          <a:p>
            <a:endParaRPr lang="en-US" b="1"/>
          </a:p>
          <a:p>
            <a:r>
              <a:rPr lang="en-US" b="0"/>
              <a:t>[train]</a:t>
            </a:r>
          </a:p>
        </p:txBody>
      </p:sp>
      <p:sp>
        <p:nvSpPr>
          <p:cNvPr id="4" name="Footer Placeholder 3"/>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7</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57177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2A4CA-DA01-B999-7051-079606D1CE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B1EEB-9B45-C62B-A111-EE52EA53FB7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59D915D-EF85-E968-A9E2-F8ED15AF34A9}"/>
              </a:ext>
            </a:extLst>
          </p:cNvPr>
          <p:cNvSpPr>
            <a:spLocks noGrp="1"/>
          </p:cNvSpPr>
          <p:nvPr>
            <p:ph type="body" idx="1"/>
          </p:nvPr>
        </p:nvSpPr>
        <p:spPr/>
        <p:txBody>
          <a:bodyPr/>
          <a:lstStyle/>
          <a:p>
            <a:r>
              <a:rPr lang="en-US" sz="2700" b="1">
                <a:cs typeface="Arial"/>
              </a:rPr>
              <a:t>Train</a:t>
            </a:r>
          </a:p>
          <a:p>
            <a:endParaRPr lang="en-US" sz="2700" b="1">
              <a:cs typeface="Arial"/>
            </a:endParaRPr>
          </a:p>
          <a:p>
            <a:r>
              <a:rPr lang="en-US" sz="2700" b="1">
                <a:cs typeface="Arial"/>
              </a:rPr>
              <a:t>I love this picture, everyone is graduating, I am so not graduating</a:t>
            </a:r>
          </a:p>
          <a:p>
            <a:endParaRPr lang="en-US" sz="2700" b="1">
              <a:cs typeface="Arial"/>
            </a:endParaRPr>
          </a:p>
          <a:p>
            <a:r>
              <a:rPr lang="en-US" sz="2700" b="1" err="1">
                <a:cs typeface="Arial"/>
              </a:rPr>
              <a:t>LEADership</a:t>
            </a:r>
            <a:r>
              <a:rPr lang="en-US" sz="2700" b="1">
                <a:cs typeface="Arial"/>
              </a:rPr>
              <a:t> Program </a:t>
            </a:r>
          </a:p>
          <a:p>
            <a:r>
              <a:rPr lang="en-US" sz="2700">
                <a:cs typeface="Arial"/>
              </a:rPr>
              <a:t>Cohort 3 just graduated; </a:t>
            </a:r>
            <a:r>
              <a:rPr lang="en-US" sz="3000">
                <a:cs typeface="Arial"/>
              </a:rPr>
              <a:t>Cohort 4 just started.</a:t>
            </a:r>
            <a:endParaRPr lang="en-US" sz="3000"/>
          </a:p>
          <a:p>
            <a:endParaRPr lang="en-US" sz="3000"/>
          </a:p>
          <a:p>
            <a:r>
              <a:rPr lang="en-US" sz="3000"/>
              <a:t>We have many new trainings: HCV Essentials, Planning for Shortfall, LIHTC</a:t>
            </a:r>
          </a:p>
          <a:p>
            <a:endParaRPr lang="en-US" sz="3000"/>
          </a:p>
          <a:p>
            <a:r>
              <a:rPr lang="en-US" sz="3000"/>
              <a:t>Regularly updated content. Lean in.</a:t>
            </a:r>
          </a:p>
          <a:p>
            <a:endParaRPr lang="en-US" sz="3000">
              <a:cs typeface="Arial"/>
            </a:endParaRPr>
          </a:p>
          <a:p>
            <a:r>
              <a:rPr lang="en-US" sz="3000">
                <a:cs typeface="Arial"/>
              </a:rPr>
              <a:t>[lift each other up]</a:t>
            </a:r>
            <a:endParaRPr lang="en-US" sz="2700">
              <a:cs typeface="Arial"/>
            </a:endParaRPr>
          </a:p>
          <a:p>
            <a:endParaRPr lang="en-US">
              <a:cs typeface="Arial"/>
            </a:endParaRPr>
          </a:p>
          <a:p>
            <a:endParaRPr lang="en-US"/>
          </a:p>
        </p:txBody>
      </p:sp>
      <p:sp>
        <p:nvSpPr>
          <p:cNvPr id="4" name="Footer Placeholder 3">
            <a:extLst>
              <a:ext uri="{FF2B5EF4-FFF2-40B4-BE49-F238E27FC236}">
                <a16:creationId xmlns:a16="http://schemas.microsoft.com/office/drawing/2014/main" id="{D514B777-AB78-8B89-0CBB-7E75223F6119}"/>
              </a:ext>
            </a:extLst>
          </p:cNvPr>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a:extLst>
              <a:ext uri="{FF2B5EF4-FFF2-40B4-BE49-F238E27FC236}">
                <a16:creationId xmlns:a16="http://schemas.microsoft.com/office/drawing/2014/main" id="{17FAEE33-2F5A-0DA9-F35A-B1B528276465}"/>
              </a:ext>
            </a:extLst>
          </p:cNvPr>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8</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941993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66612" eaLnBrk="0" fontAlgn="base" hangingPunct="0">
              <a:spcBef>
                <a:spcPct val="30000"/>
              </a:spcBef>
              <a:spcAft>
                <a:spcPct val="0"/>
              </a:spcAft>
              <a:defRPr/>
            </a:pPr>
            <a:endParaRPr lang="en-US" sz="2700" b="1">
              <a:cs typeface="Arial"/>
            </a:endParaRPr>
          </a:p>
          <a:p>
            <a:r>
              <a:rPr lang="en-US" sz="2700">
                <a:cs typeface="Arial"/>
              </a:rPr>
              <a:t>LIFT EACH OTHER UP</a:t>
            </a:r>
          </a:p>
          <a:p>
            <a:endParaRPr lang="en-US" sz="2700">
              <a:cs typeface="Arial"/>
            </a:endParaRPr>
          </a:p>
          <a:p>
            <a:r>
              <a:rPr lang="en-US" sz="2700">
                <a:cs typeface="Arial"/>
              </a:rPr>
              <a:t>2025 NAHRO Outstanding Professional of the Year – </a:t>
            </a:r>
            <a:r>
              <a:rPr lang="en-US" sz="2700" b="1">
                <a:cs typeface="Arial"/>
              </a:rPr>
              <a:t>Melissa Taphorn </a:t>
            </a:r>
            <a:r>
              <a:rPr lang="en-US" sz="2700">
                <a:cs typeface="Arial"/>
              </a:rPr>
              <a:t>Washington County CDA</a:t>
            </a:r>
          </a:p>
          <a:p>
            <a:endParaRPr lang="en-US" sz="2700">
              <a:cs typeface="Arial"/>
            </a:endParaRPr>
          </a:p>
          <a:p>
            <a:r>
              <a:rPr lang="en-US" sz="2700">
                <a:cs typeface="Arial"/>
              </a:rPr>
              <a:t>2025 Awards of Excellence 2x Winner </a:t>
            </a:r>
            <a:r>
              <a:rPr lang="en-US" sz="2700" b="1">
                <a:cs typeface="Arial"/>
              </a:rPr>
              <a:t>Alaska Housing Finance Corporation</a:t>
            </a:r>
          </a:p>
          <a:p>
            <a:r>
              <a:rPr lang="en-US" sz="1200" b="0" i="0" kern="1200">
                <a:solidFill>
                  <a:schemeClr val="tx1"/>
                </a:solidFill>
                <a:effectLst/>
                <a:latin typeface="+mn-lt"/>
                <a:ea typeface="+mn-ea"/>
                <a:cs typeface="+mn-cs"/>
              </a:rPr>
              <a:t>•Unity in Community </a:t>
            </a:r>
          </a:p>
          <a:p>
            <a:r>
              <a:rPr lang="en-US" sz="1200" b="0" i="0" kern="1200">
                <a:solidFill>
                  <a:schemeClr val="tx1"/>
                </a:solidFill>
                <a:effectLst/>
                <a:latin typeface="+mn-lt"/>
                <a:ea typeface="+mn-ea"/>
                <a:cs typeface="+mn-cs"/>
              </a:rPr>
              <a:t>•The Last Frontier Housing Initiative</a:t>
            </a:r>
            <a:endParaRPr lang="en-US" b="1"/>
          </a:p>
        </p:txBody>
      </p:sp>
      <p:sp>
        <p:nvSpPr>
          <p:cNvPr id="4" name="Footer Placeholder 3"/>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9</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962359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66612" eaLnBrk="0" fontAlgn="base" hangingPunct="0">
              <a:spcBef>
                <a:spcPct val="30000"/>
              </a:spcBef>
              <a:spcAft>
                <a:spcPct val="0"/>
              </a:spcAft>
              <a:defRPr/>
            </a:pPr>
            <a:r>
              <a:rPr lang="en-US" sz="2500">
                <a:cs typeface="Arial"/>
              </a:rPr>
              <a:t>The most important thing is we </a:t>
            </a:r>
            <a:r>
              <a:rPr lang="en-US" sz="2500" b="1">
                <a:cs typeface="Arial"/>
              </a:rPr>
              <a:t>CONNECT</a:t>
            </a:r>
            <a:r>
              <a:rPr lang="en-US" sz="2500">
                <a:cs typeface="Arial"/>
              </a:rPr>
              <a:t> with each other and stay connected. </a:t>
            </a:r>
            <a:endParaRPr lang="en-US" sz="3000"/>
          </a:p>
          <a:p>
            <a:endParaRPr lang="en-US" sz="3000"/>
          </a:p>
        </p:txBody>
      </p:sp>
      <p:sp>
        <p:nvSpPr>
          <p:cNvPr id="4" name="Footer Placeholder 3"/>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10</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510382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like this image, but what we’re up against is not hidden.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Transition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Lots of icebergs out there. Let’s look at a few that are impacting the housing crisis.</a:t>
            </a:r>
          </a:p>
          <a:p>
            <a:endParaRPr lang="en-US" dirty="0"/>
          </a:p>
        </p:txBody>
      </p:sp>
      <p:sp>
        <p:nvSpPr>
          <p:cNvPr id="4" name="Slide Number Placeholder 3"/>
          <p:cNvSpPr>
            <a:spLocks noGrp="1"/>
          </p:cNvSpPr>
          <p:nvPr>
            <p:ph type="sldNum" sz="quarter" idx="5"/>
          </p:nvPr>
        </p:nvSpPr>
        <p:spPr/>
        <p:txBody>
          <a:bodyPr/>
          <a:lstStyle/>
          <a:p>
            <a:fld id="{A4704DAB-AE56-488E-99F8-D73CC150D7CC}" type="slidenum">
              <a:rPr lang="en-US" smtClean="0"/>
              <a:t>11</a:t>
            </a:fld>
            <a:endParaRPr lang="en-US"/>
          </a:p>
        </p:txBody>
      </p:sp>
    </p:spTree>
    <p:extLst>
      <p:ext uri="{BB962C8B-B14F-4D97-AF65-F5344CB8AC3E}">
        <p14:creationId xmlns:p14="http://schemas.microsoft.com/office/powerpoint/2010/main" val="38727710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a:t>This slide shows the rental supply gap.  Best cases is basically 1 for 2,  Texas is 1 for 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And it cut across all sectors.  I was struck by this recent quote from the Administration on the scale of the issue.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From April Economic Report of the President: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“If homebuilding and the growth of the single-family housing stock had continued at their historical pace instead of falling dramatically after 2008, there would be 10 million or more additional single-family homes today. This finding is broadly in line with estimates from other experts who use different methodologies to quantify a housing “shortage” of several million homes from a prolonged suppression of housing supply” Page 139 (pdf page 144)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https://www.whitehouse.gov/wp-content/uploads/2026/04/2026-Economic-Report-of-the-President-1.pdf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12</a:t>
            </a:fld>
            <a:endParaRPr lang="en-US"/>
          </a:p>
        </p:txBody>
      </p:sp>
    </p:spTree>
    <p:extLst>
      <p:ext uri="{BB962C8B-B14F-4D97-AF65-F5344CB8AC3E}">
        <p14:creationId xmlns:p14="http://schemas.microsoft.com/office/powerpoint/2010/main" val="978160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Severely</a:t>
            </a:r>
            <a:r>
              <a:rPr lang="en-US" b="0"/>
              <a:t> Cost Burdened</a:t>
            </a:r>
            <a:endParaRPr lang="en-US" b="1"/>
          </a:p>
        </p:txBody>
      </p:sp>
      <p:sp>
        <p:nvSpPr>
          <p:cNvPr id="4" name="Slide Number Placeholder 3"/>
          <p:cNvSpPr>
            <a:spLocks noGrp="1"/>
          </p:cNvSpPr>
          <p:nvPr>
            <p:ph type="sldNum" sz="quarter" idx="5"/>
          </p:nvPr>
        </p:nvSpPr>
        <p:spPr/>
        <p:txBody>
          <a:bodyPr/>
          <a:lstStyle/>
          <a:p>
            <a:fld id="{A4704DAB-AE56-488E-99F8-D73CC150D7CC}" type="slidenum">
              <a:rPr lang="en-US" smtClean="0"/>
              <a:t>13</a:t>
            </a:fld>
            <a:endParaRPr lang="en-US"/>
          </a:p>
        </p:txBody>
      </p:sp>
    </p:spTree>
    <p:extLst>
      <p:ext uri="{BB962C8B-B14F-4D97-AF65-F5344CB8AC3E}">
        <p14:creationId xmlns:p14="http://schemas.microsoft.com/office/powerpoint/2010/main" val="17204570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https://www.jchs.harvard.edu/renters-are-spending-more-income-housing</a:t>
            </a:r>
          </a:p>
          <a:p>
            <a:endParaRPr lang="en-US" dirty="0"/>
          </a:p>
          <a:p>
            <a:r>
              <a:rPr lang="en-US" b="1" dirty="0"/>
              <a:t>Between 2001 and 2024, Income in the United States have risen 9%. During the same time, Rent has increased by 30%.</a:t>
            </a:r>
          </a:p>
          <a:p>
            <a:endParaRPr lang="en-US" b="1" dirty="0"/>
          </a:p>
          <a:p>
            <a:r>
              <a:rPr lang="en-US" b="1" dirty="0"/>
              <a:t>Resulting in the average renter’s sharing of income spent on rent has increased from 27% to 31% - the average renter in the United States is now cost burdened!</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704DAB-AE56-488E-99F8-D73CC150D7CC}" type="slidenum">
              <a:rPr kumimoji="0" lang="en-US"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6557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https://themortgagepoint.com/2026/05/04/average-growth-rate-of-homeowners-insurance-premiums-moderates-in-2025/</a:t>
            </a:r>
          </a:p>
          <a:p>
            <a:endParaRPr lang="en-US" dirty="0"/>
          </a:p>
          <a:p>
            <a:r>
              <a:rPr lang="en-US" sz="1200" b="0" i="0" kern="1200" dirty="0">
                <a:solidFill>
                  <a:schemeClr val="tx1"/>
                </a:solidFill>
                <a:effectLst/>
                <a:latin typeface="+mn-lt"/>
                <a:ea typeface="+mn-ea"/>
                <a:cs typeface="+mn-cs"/>
              </a:rPr>
              <a:t>The results of a new </a:t>
            </a: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 study of almost 1.2 million residential mortgage loans have been released, informing consumers more about the state of home insurance premiums. The analysis found that between year-end 2021 and year-end 2025, the average yearly premium for homeowners insurance jumped by 64%, from $1,597 to $2,625.</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Homeowners’ premiums increased by double digits between 2022 and 2024, but in 2025, the rate of increase fell to 10%, the lowest since 2021. Furthermore, according to the Zillow Home Value Index, home values climbed by around $50,000 between 2021 and 2025 despite rising insurance premiums, bolstering longer-term household balance sheets and overall homeowner equity.</a:t>
            </a:r>
          </a:p>
          <a:p>
            <a:endParaRPr lang="en-US" sz="1200" b="1" i="1"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Key Findings:</a:t>
            </a:r>
            <a:endParaRPr lang="en-US" sz="1200" b="0" i="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US" sz="1200" b="0" i="0" kern="1200" dirty="0">
                <a:solidFill>
                  <a:schemeClr val="tx1"/>
                </a:solidFill>
                <a:effectLst/>
                <a:latin typeface="+mn-lt"/>
                <a:ea typeface="+mn-ea"/>
                <a:cs typeface="+mn-cs"/>
              </a:rPr>
              <a:t>An examination of over 1.2 million The average yearly homeowners insurance premium increased from $1,597 to $2,625 between year-end 2021 and year-end 2025, a 64% rise, according to </a:t>
            </a: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-serviced residential mortgage loans. However, growth decreased to 10% in 2025, the lowest pace since 2021.</a:t>
            </a:r>
          </a:p>
          <a:p>
            <a:pPr marL="171450" indent="-171450" fontAlgn="base">
              <a:buFont typeface="Arial" panose="020B0604020202020204" pitchFamily="34" charset="0"/>
              <a:buChar char="•"/>
            </a:pPr>
            <a:r>
              <a:rPr lang="en-US" sz="1200" b="0" i="0" kern="1200" dirty="0">
                <a:solidFill>
                  <a:schemeClr val="tx1"/>
                </a:solidFill>
                <a:effectLst/>
                <a:latin typeface="+mn-lt"/>
                <a:ea typeface="+mn-ea"/>
                <a:cs typeface="+mn-cs"/>
              </a:rPr>
              <a:t>Despite an increase in insurance prices, total delinquencies are still lower than historical averages, indicating homeowner resiliency.</a:t>
            </a:r>
          </a:p>
          <a:p>
            <a:pPr marL="171450" indent="-171450" fontAlgn="base">
              <a:buFont typeface="Arial" panose="020B0604020202020204" pitchFamily="34" charset="0"/>
              <a:buChar char="•"/>
            </a:pPr>
            <a:r>
              <a:rPr lang="en-US" sz="1200" b="0" i="0" kern="1200" dirty="0">
                <a:solidFill>
                  <a:schemeClr val="tx1"/>
                </a:solidFill>
                <a:effectLst/>
                <a:latin typeface="+mn-lt"/>
                <a:ea typeface="+mn-ea"/>
                <a:cs typeface="+mn-cs"/>
              </a:rPr>
              <a:t>Between 2021 and 2025, the average yearly increase in insurance premiums was highest in Arizona (+94%) and lowest in Alaska (+27%).</a:t>
            </a:r>
          </a:p>
          <a:p>
            <a:pPr marL="171450" indent="-171450" fontAlgn="base">
              <a:buFont typeface="Arial" panose="020B0604020202020204" pitchFamily="34" charset="0"/>
              <a:buChar char="•"/>
            </a:pP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 customers who switched carriers through Matic saved an average of $928, according to data from Matic, a </a:t>
            </a: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 partner, from 2025.</a:t>
            </a:r>
          </a:p>
          <a:p>
            <a:r>
              <a:rPr lang="en-US" dirty="0"/>
              <a:t> </a:t>
            </a:r>
          </a:p>
        </p:txBody>
      </p:sp>
      <p:sp>
        <p:nvSpPr>
          <p:cNvPr id="4" name="Slide Number Placeholder 3"/>
          <p:cNvSpPr>
            <a:spLocks noGrp="1"/>
          </p:cNvSpPr>
          <p:nvPr>
            <p:ph type="sldNum" sz="quarter" idx="5"/>
          </p:nvPr>
        </p:nvSpPr>
        <p:spPr/>
        <p:txBody>
          <a:bodyPr/>
          <a:lstStyle/>
          <a:p>
            <a:fld id="{A4704DAB-AE56-488E-99F8-D73CC150D7CC}" type="slidenum">
              <a:rPr lang="en-US" smtClean="0"/>
              <a:t>15</a:t>
            </a:fld>
            <a:endParaRPr lang="en-US"/>
          </a:p>
        </p:txBody>
      </p:sp>
    </p:spTree>
    <p:extLst>
      <p:ext uri="{BB962C8B-B14F-4D97-AF65-F5344CB8AC3E}">
        <p14:creationId xmlns:p14="http://schemas.microsoft.com/office/powerpoint/2010/main" val="26335656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https://themortgagepoint.com/2026/05/04/average-growth-rate-of-homeowners-insurance-premiums-moderates-in-2025/</a:t>
            </a:r>
          </a:p>
          <a:p>
            <a:endParaRPr lang="en-US" dirty="0"/>
          </a:p>
          <a:p>
            <a:r>
              <a:rPr lang="en-US" sz="1200" b="0" i="0" kern="1200" dirty="0">
                <a:solidFill>
                  <a:schemeClr val="tx1"/>
                </a:solidFill>
                <a:effectLst/>
                <a:latin typeface="+mn-lt"/>
                <a:ea typeface="+mn-ea"/>
                <a:cs typeface="+mn-cs"/>
              </a:rPr>
              <a:t>The results of a new </a:t>
            </a: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 study of almost 1.2 million residential mortgage loans have been released, informing consumers more about the state of home insurance premiums. The analysis found that between year-end 2021 and year-end 2025, the average yearly premium for homeowners insurance jumped by 64%, from $1,597 to $2,625.</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Homeowners’ premiums increased by double digits between 2022 and 2024, but in 2025, the rate of increase fell to 10%, the lowest since 2021. Furthermore, according to the Zillow Home Value Index, home values climbed by around $50,000 between 2021 and 2025 despite rising insurance premiums, bolstering longer-term household balance sheets and overall homeowner equity.</a:t>
            </a:r>
          </a:p>
          <a:p>
            <a:endParaRPr lang="en-US" sz="1200" b="0" i="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Key Findings:</a:t>
            </a:r>
            <a:endParaRPr lang="en-US" sz="1200" b="0" i="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US" sz="1200" b="0" i="0" kern="1200" dirty="0">
                <a:solidFill>
                  <a:schemeClr val="tx1"/>
                </a:solidFill>
                <a:effectLst/>
                <a:latin typeface="+mn-lt"/>
                <a:ea typeface="+mn-ea"/>
                <a:cs typeface="+mn-cs"/>
              </a:rPr>
              <a:t>An examination of over 1.2 million The average yearly homeowners insurance premium increased from $1,597 to $2,625 between year-end 2021 and year-end 2025, a 64% rise, according to </a:t>
            </a: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-serviced residential mortgage loans. However, growth decreased to 10% in 2025, the lowest pace since 2021.</a:t>
            </a:r>
          </a:p>
          <a:p>
            <a:pPr marL="171450" indent="-171450" fontAlgn="base">
              <a:buFont typeface="Arial" panose="020B0604020202020204" pitchFamily="34" charset="0"/>
              <a:buChar char="•"/>
            </a:pPr>
            <a:r>
              <a:rPr lang="en-US" sz="1200" b="0" i="0" kern="1200" dirty="0">
                <a:solidFill>
                  <a:schemeClr val="tx1"/>
                </a:solidFill>
                <a:effectLst/>
                <a:latin typeface="+mn-lt"/>
                <a:ea typeface="+mn-ea"/>
                <a:cs typeface="+mn-cs"/>
              </a:rPr>
              <a:t>Despite an increase in insurance prices, total delinquencies are still lower than historical averages, indicating homeowner resiliency.</a:t>
            </a:r>
          </a:p>
          <a:p>
            <a:pPr marL="171450" indent="-171450" fontAlgn="base">
              <a:buFont typeface="Arial" panose="020B0604020202020204" pitchFamily="34" charset="0"/>
              <a:buChar char="•"/>
            </a:pPr>
            <a:r>
              <a:rPr lang="en-US" sz="1200" b="0" i="0" kern="1200" dirty="0">
                <a:solidFill>
                  <a:schemeClr val="tx1"/>
                </a:solidFill>
                <a:effectLst/>
                <a:latin typeface="+mn-lt"/>
                <a:ea typeface="+mn-ea"/>
                <a:cs typeface="+mn-cs"/>
              </a:rPr>
              <a:t>Between 2021 and 2025, the average yearly increase in insurance premiums was highest in Arizona (+94%) and lowest in Alaska (+27%).</a:t>
            </a:r>
          </a:p>
          <a:p>
            <a:pPr marL="171450" indent="-171450" fontAlgn="base">
              <a:buFont typeface="Arial" panose="020B0604020202020204" pitchFamily="34" charset="0"/>
              <a:buChar char="•"/>
            </a:pP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 customers who switched carriers through Matic saved an average of $928, according to data from Matic, a </a:t>
            </a:r>
            <a:r>
              <a:rPr lang="en-US" sz="1200" b="0" i="0" kern="1200" dirty="0" err="1">
                <a:solidFill>
                  <a:schemeClr val="tx1"/>
                </a:solidFill>
                <a:effectLst/>
                <a:latin typeface="+mn-lt"/>
                <a:ea typeface="+mn-ea"/>
                <a:cs typeface="+mn-cs"/>
              </a:rPr>
              <a:t>Newrez</a:t>
            </a:r>
            <a:r>
              <a:rPr lang="en-US" sz="1200" b="0" i="0" kern="1200" dirty="0">
                <a:solidFill>
                  <a:schemeClr val="tx1"/>
                </a:solidFill>
                <a:effectLst/>
                <a:latin typeface="+mn-lt"/>
                <a:ea typeface="+mn-ea"/>
                <a:cs typeface="+mn-cs"/>
              </a:rPr>
              <a:t> partner, from 2025.</a:t>
            </a:r>
          </a:p>
          <a:p>
            <a:endParaRPr lang="en-US" dirty="0"/>
          </a:p>
        </p:txBody>
      </p:sp>
      <p:sp>
        <p:nvSpPr>
          <p:cNvPr id="4" name="Slide Number Placeholder 3"/>
          <p:cNvSpPr>
            <a:spLocks noGrp="1"/>
          </p:cNvSpPr>
          <p:nvPr>
            <p:ph type="sldNum" sz="quarter" idx="5"/>
          </p:nvPr>
        </p:nvSpPr>
        <p:spPr/>
        <p:txBody>
          <a:bodyPr/>
          <a:lstStyle/>
          <a:p>
            <a:fld id="{A4704DAB-AE56-488E-99F8-D73CC150D7CC}" type="slidenum">
              <a:rPr lang="en-US" smtClean="0"/>
              <a:t>16</a:t>
            </a:fld>
            <a:endParaRPr lang="en-US"/>
          </a:p>
        </p:txBody>
      </p:sp>
    </p:spTree>
    <p:extLst>
      <p:ext uri="{BB962C8B-B14F-4D97-AF65-F5344CB8AC3E}">
        <p14:creationId xmlns:p14="http://schemas.microsoft.com/office/powerpoint/2010/main" val="32032681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Moving in the right direction through 2016, losing ground, then COVID</a:t>
            </a:r>
          </a:p>
          <a:p>
            <a:endParaRPr lang="en-US"/>
          </a:p>
          <a:p>
            <a:r>
              <a:rPr lang="en-US"/>
              <a:t>I was on the riverwalk last night, brutal.  It is so humid in Texas, already.</a:t>
            </a:r>
          </a:p>
          <a:p>
            <a:endParaRPr lang="en-US"/>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17</a:t>
            </a:fld>
            <a:endParaRPr lang="en-US"/>
          </a:p>
        </p:txBody>
      </p:sp>
    </p:spTree>
    <p:extLst>
      <p:ext uri="{BB962C8B-B14F-4D97-AF65-F5344CB8AC3E}">
        <p14:creationId xmlns:p14="http://schemas.microsoft.com/office/powerpoint/2010/main" val="17824908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Transition slide to shift from what we’re facing to what’s happening in DC.</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Facing lots of challenges, and although it’s difficult, it means housing is being talked about in DC more than ever</a:t>
            </a:r>
          </a:p>
          <a:p>
            <a:pPr marL="171450" indent="-171450">
              <a:buFont typeface="Arial" panose="020B0604020202020204" pitchFamily="34" charset="0"/>
              <a:buChar char="•"/>
            </a:pPr>
            <a:r>
              <a:rPr lang="en-US" dirty="0"/>
              <a:t>No longer a costal/big city problem, affordability and lack of supply impacting communities across the country – big and small, urban, rural, and suburban.</a:t>
            </a:r>
          </a:p>
          <a:p>
            <a:pPr marL="171450" indent="-171450">
              <a:buFont typeface="Arial" panose="020B0604020202020204" pitchFamily="34" charset="0"/>
              <a:buChar char="•"/>
            </a:pPr>
            <a:r>
              <a:rPr lang="en-US" dirty="0"/>
              <a:t>Different ideas on how to move the country and different ideas on how to solve housing, but more bipartisan than many other challenges we’re facing</a:t>
            </a:r>
          </a:p>
          <a:p>
            <a:pPr marL="171450" indent="-171450">
              <a:buFont typeface="Arial" panose="020B0604020202020204" pitchFamily="34" charset="0"/>
              <a:buChar char="•"/>
            </a:pPr>
            <a:r>
              <a:rPr lang="en-US" dirty="0"/>
              <a:t>But lots of factors are play in DC right now.</a:t>
            </a:r>
          </a:p>
          <a:p>
            <a:endParaRPr lang="en-US" dirty="0"/>
          </a:p>
        </p:txBody>
      </p:sp>
      <p:sp>
        <p:nvSpPr>
          <p:cNvPr id="4" name="Slide Number Placeholder 3"/>
          <p:cNvSpPr>
            <a:spLocks noGrp="1"/>
          </p:cNvSpPr>
          <p:nvPr>
            <p:ph type="sldNum" sz="quarter" idx="5"/>
          </p:nvPr>
        </p:nvSpPr>
        <p:spPr/>
        <p:txBody>
          <a:bodyPr/>
          <a:lstStyle/>
          <a:p>
            <a:fld id="{A4704DAB-AE56-488E-99F8-D73CC150D7CC}" type="slidenum">
              <a:rPr lang="en-US" smtClean="0"/>
              <a:t>18</a:t>
            </a:fld>
            <a:endParaRPr lang="en-US"/>
          </a:p>
        </p:txBody>
      </p:sp>
    </p:spTree>
    <p:extLst>
      <p:ext uri="{BB962C8B-B14F-4D97-AF65-F5344CB8AC3E}">
        <p14:creationId xmlns:p14="http://schemas.microsoft.com/office/powerpoint/2010/main" val="42756158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Two Major Housing Bills: Quick Overview</a:t>
            </a:r>
          </a:p>
          <a:p>
            <a:pPr marL="171450" indent="-171450">
              <a:buFont typeface="Arial" panose="020B0604020202020204" pitchFamily="34" charset="0"/>
              <a:buChar char="•"/>
            </a:pPr>
            <a:r>
              <a:rPr lang="en-US"/>
              <a:t>House Bill – Housing for the 21st Century Act</a:t>
            </a:r>
          </a:p>
          <a:p>
            <a:pPr marL="171450" indent="-171450">
              <a:buFont typeface="Arial" panose="020B0604020202020204" pitchFamily="34" charset="0"/>
              <a:buChar char="•"/>
            </a:pPr>
            <a:r>
              <a:rPr lang="en-US"/>
              <a:t>Focus: Increase housing supply + reduce barriers</a:t>
            </a:r>
          </a:p>
          <a:p>
            <a:pPr marL="171450" indent="-171450">
              <a:buFont typeface="Arial" panose="020B0604020202020204" pitchFamily="34" charset="0"/>
              <a:buChar char="•"/>
            </a:pPr>
            <a:r>
              <a:rPr lang="en-US"/>
              <a:t>Includes:</a:t>
            </a:r>
          </a:p>
          <a:p>
            <a:pPr marL="628650" lvl="1" indent="-171450">
              <a:buFont typeface="Arial" panose="020B0604020202020204" pitchFamily="34" charset="0"/>
              <a:buChar char="•"/>
            </a:pPr>
            <a:r>
              <a:rPr lang="en-US"/>
              <a:t>Zoning and permitting reforms</a:t>
            </a:r>
          </a:p>
          <a:p>
            <a:pPr marL="628650" lvl="1" indent="-171450">
              <a:buFont typeface="Arial" panose="020B0604020202020204" pitchFamily="34" charset="0"/>
              <a:buChar char="•"/>
            </a:pPr>
            <a:r>
              <a:rPr lang="en-US"/>
              <a:t>Streamlined environmental review</a:t>
            </a:r>
          </a:p>
          <a:p>
            <a:pPr marL="628650" lvl="1" indent="-171450">
              <a:buFont typeface="Arial" panose="020B0604020202020204" pitchFamily="34" charset="0"/>
              <a:buChar char="•"/>
            </a:pPr>
            <a:r>
              <a:rPr lang="en-US"/>
              <a:t>Updates to HOME, CDBG, and voucher programs</a:t>
            </a:r>
          </a:p>
          <a:p>
            <a:pPr marL="171450" lvl="0" indent="-171450">
              <a:buFont typeface="Arial" panose="020B0604020202020204" pitchFamily="34" charset="0"/>
              <a:buChar char="•"/>
            </a:pPr>
            <a:r>
              <a:rPr lang="en-US"/>
              <a:t>Timeline:</a:t>
            </a:r>
          </a:p>
          <a:p>
            <a:pPr marL="628650" lvl="1" indent="-171450">
              <a:buFont typeface="Arial" panose="020B0604020202020204" pitchFamily="34" charset="0"/>
              <a:buChar char="•"/>
            </a:pPr>
            <a:r>
              <a:rPr lang="en-US"/>
              <a:t>Dec. 2025: Passes House committee</a:t>
            </a:r>
          </a:p>
          <a:p>
            <a:pPr marL="628650" lvl="1" indent="-171450">
              <a:buFont typeface="Arial" panose="020B0604020202020204" pitchFamily="34" charset="0"/>
              <a:buChar char="•"/>
            </a:pPr>
            <a:r>
              <a:rPr lang="en-US"/>
              <a:t>Feb. 2026: Passes full House (390–9) </a:t>
            </a:r>
          </a:p>
          <a:p>
            <a:pPr marL="171450" lvl="0" indent="-171450">
              <a:buFont typeface="Arial" panose="020B0604020202020204" pitchFamily="34" charset="0"/>
              <a:buChar char="•"/>
            </a:pPr>
            <a:r>
              <a:rPr lang="en-US"/>
              <a:t>Senate Bill – ROAD to Housing Act</a:t>
            </a:r>
          </a:p>
          <a:p>
            <a:pPr marL="628650" lvl="1" indent="-171450">
              <a:buFont typeface="Arial" panose="020B0604020202020204" pitchFamily="34" charset="0"/>
              <a:buChar char="•"/>
            </a:pPr>
            <a:r>
              <a:rPr lang="en-US"/>
              <a:t>Focus: Supply + program modernization + cost issues</a:t>
            </a:r>
          </a:p>
          <a:p>
            <a:pPr marL="628650" lvl="1" indent="-171450">
              <a:buFont typeface="Arial" panose="020B0604020202020204" pitchFamily="34" charset="0"/>
              <a:buChar char="•"/>
            </a:pPr>
            <a:r>
              <a:rPr lang="en-US"/>
              <a:t>Includes:</a:t>
            </a:r>
          </a:p>
          <a:p>
            <a:pPr marL="1085850" lvl="2" indent="-171450">
              <a:buFont typeface="Arial" panose="020B0604020202020204" pitchFamily="34" charset="0"/>
              <a:buChar char="•"/>
            </a:pPr>
            <a:r>
              <a:rPr lang="en-US"/>
              <a:t>Similar reforms + limits on institutional investors</a:t>
            </a:r>
          </a:p>
          <a:p>
            <a:pPr marL="628650" lvl="1" indent="-171450">
              <a:buFont typeface="Arial" panose="020B0604020202020204" pitchFamily="34" charset="0"/>
              <a:buChar char="•"/>
            </a:pPr>
            <a:r>
              <a:rPr lang="en-US"/>
              <a:t>Timeline:</a:t>
            </a:r>
          </a:p>
          <a:p>
            <a:pPr marL="628650" lvl="1" indent="-171450">
              <a:buFont typeface="Arial" panose="020B0604020202020204" pitchFamily="34" charset="0"/>
              <a:buChar char="•"/>
            </a:pPr>
            <a:r>
              <a:rPr lang="en-US"/>
              <a:t>July 2025: Passes Senate committee</a:t>
            </a:r>
          </a:p>
          <a:p>
            <a:pPr marL="628650" lvl="1" indent="-171450">
              <a:buFont typeface="Arial" panose="020B0604020202020204" pitchFamily="34" charset="0"/>
              <a:buChar char="•"/>
            </a:pPr>
            <a:r>
              <a:rPr lang="en-US"/>
              <a:t>Late 2025: Included in NDAA, later removed</a:t>
            </a:r>
          </a:p>
          <a:p>
            <a:pPr marL="171450" lvl="0" indent="-171450">
              <a:buFont typeface="Arial" panose="020B0604020202020204" pitchFamily="34" charset="0"/>
              <a:buChar char="•"/>
            </a:pPr>
            <a:r>
              <a:rPr lang="en-US"/>
              <a:t>Leads us to: (next slide)</a:t>
            </a:r>
          </a:p>
        </p:txBody>
      </p:sp>
      <p:sp>
        <p:nvSpPr>
          <p:cNvPr id="4" name="Slide Number Placeholder 3"/>
          <p:cNvSpPr>
            <a:spLocks noGrp="1"/>
          </p:cNvSpPr>
          <p:nvPr>
            <p:ph type="sldNum" sz="quarter" idx="5"/>
          </p:nvPr>
        </p:nvSpPr>
        <p:spPr/>
        <p:txBody>
          <a:bodyPr/>
          <a:lstStyle/>
          <a:p>
            <a:fld id="{A4704DAB-AE56-488E-99F8-D73CC150D7CC}" type="slidenum">
              <a:rPr lang="en-US" smtClean="0"/>
              <a:t>20</a:t>
            </a:fld>
            <a:endParaRPr lang="en-US"/>
          </a:p>
        </p:txBody>
      </p:sp>
    </p:spTree>
    <p:extLst>
      <p:ext uri="{BB962C8B-B14F-4D97-AF65-F5344CB8AC3E}">
        <p14:creationId xmlns:p14="http://schemas.microsoft.com/office/powerpoint/2010/main" val="10480997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Senate Compromise Bill – What Happened</a:t>
            </a:r>
          </a:p>
          <a:p>
            <a:pPr lvl="1">
              <a:buFont typeface="Arial" panose="020B0604020202020204" pitchFamily="34" charset="0"/>
              <a:buChar char="•"/>
            </a:pPr>
            <a:r>
              <a:rPr lang="en-US" b="1"/>
              <a:t>March 2026:</a:t>
            </a:r>
            <a:r>
              <a:rPr lang="en-US"/>
              <a:t> Senate passes the </a:t>
            </a:r>
            <a:r>
              <a:rPr lang="en-US" i="1"/>
              <a:t>21st Century ROAD to Housing Act</a:t>
            </a:r>
            <a:r>
              <a:rPr lang="en-US"/>
              <a:t> (89–10) </a:t>
            </a:r>
          </a:p>
          <a:p>
            <a:pPr lvl="1">
              <a:buFont typeface="Arial" panose="020B0604020202020204" pitchFamily="34" charset="0"/>
              <a:buChar char="•"/>
            </a:pPr>
            <a:r>
              <a:rPr lang="en-US"/>
              <a:t>Bill </a:t>
            </a:r>
            <a:r>
              <a:rPr lang="en-US" b="1"/>
              <a:t>combined House + Senate proposals into one package</a:t>
            </a:r>
            <a:r>
              <a:rPr lang="en-US"/>
              <a:t> </a:t>
            </a:r>
          </a:p>
          <a:p>
            <a:r>
              <a:rPr lang="en-US" b="1"/>
              <a:t>Key Process Shift</a:t>
            </a:r>
          </a:p>
          <a:p>
            <a:pPr lvl="1">
              <a:buFont typeface="Arial" panose="020B0604020202020204" pitchFamily="34" charset="0"/>
              <a:buChar char="•"/>
            </a:pPr>
            <a:r>
              <a:rPr lang="en-US"/>
              <a:t>Instead of conferencing with the House, the </a:t>
            </a:r>
            <a:r>
              <a:rPr lang="en-US" b="1"/>
              <a:t>Senate created its own compromise bill</a:t>
            </a:r>
            <a:r>
              <a:rPr lang="en-US"/>
              <a:t> </a:t>
            </a:r>
          </a:p>
          <a:p>
            <a:pPr lvl="1">
              <a:buFont typeface="Arial" panose="020B0604020202020204" pitchFamily="34" charset="0"/>
              <a:buChar char="•"/>
            </a:pPr>
            <a:r>
              <a:rPr lang="en-US"/>
              <a:t>Included </a:t>
            </a:r>
            <a:r>
              <a:rPr lang="en-US" b="1"/>
              <a:t>Administration priorities</a:t>
            </a:r>
            <a:r>
              <a:rPr lang="en-US"/>
              <a:t>, especially: </a:t>
            </a:r>
          </a:p>
          <a:p>
            <a:pPr marL="742950" lvl="1" indent="-285750">
              <a:buFont typeface="Arial" panose="020B0604020202020204" pitchFamily="34" charset="0"/>
              <a:buChar char="•"/>
            </a:pPr>
            <a:r>
              <a:rPr lang="en-US"/>
              <a:t>Limits on </a:t>
            </a:r>
            <a:r>
              <a:rPr lang="en-US" b="1"/>
              <a:t>institutional investors purchasing single-family homes</a:t>
            </a:r>
            <a:r>
              <a:rPr lang="en-US"/>
              <a:t> </a:t>
            </a:r>
          </a:p>
          <a:p>
            <a:r>
              <a:rPr lang="en-US" b="1"/>
              <a:t>Initially Looked Promising</a:t>
            </a:r>
          </a:p>
          <a:p>
            <a:pPr lvl="1">
              <a:buFont typeface="Arial" panose="020B0604020202020204" pitchFamily="34" charset="0"/>
              <a:buChar char="•"/>
            </a:pPr>
            <a:r>
              <a:rPr lang="en-US"/>
              <a:t>White House signaled support </a:t>
            </a:r>
          </a:p>
          <a:p>
            <a:pPr lvl="1">
              <a:buFont typeface="Arial" panose="020B0604020202020204" pitchFamily="34" charset="0"/>
              <a:buChar char="•"/>
            </a:pPr>
            <a:r>
              <a:rPr lang="en-US"/>
              <a:t>Bill seen as a path to: </a:t>
            </a:r>
          </a:p>
          <a:p>
            <a:pPr marL="742950" lvl="1" indent="-285750">
              <a:buFont typeface="Arial" panose="020B0604020202020204" pitchFamily="34" charset="0"/>
              <a:buChar char="•"/>
            </a:pPr>
            <a:r>
              <a:rPr lang="en-US" b="1"/>
              <a:t>Increase housing supply</a:t>
            </a:r>
            <a:r>
              <a:rPr lang="en-US"/>
              <a:t> </a:t>
            </a:r>
          </a:p>
          <a:p>
            <a:pPr marL="742950" lvl="1" indent="-285750">
              <a:buFont typeface="Arial" panose="020B0604020202020204" pitchFamily="34" charset="0"/>
              <a:buChar char="•"/>
            </a:pPr>
            <a:r>
              <a:rPr lang="en-US" b="1"/>
              <a:t>Streamline development and programs</a:t>
            </a:r>
            <a:r>
              <a:rPr lang="en-US"/>
              <a:t> </a:t>
            </a:r>
          </a:p>
          <a:p>
            <a:r>
              <a:rPr lang="en-US" b="1"/>
              <a:t>What Changed</a:t>
            </a:r>
          </a:p>
          <a:p>
            <a:pPr lvl="1">
              <a:buFont typeface="Arial" panose="020B0604020202020204" pitchFamily="34" charset="0"/>
              <a:buChar char="•"/>
            </a:pPr>
            <a:r>
              <a:rPr lang="en-US" b="1"/>
              <a:t>Broad housing industry concerns</a:t>
            </a:r>
            <a:r>
              <a:rPr lang="en-US"/>
              <a:t>, especially: </a:t>
            </a:r>
          </a:p>
          <a:p>
            <a:pPr marL="742950" lvl="1" indent="-285750">
              <a:buFont typeface="Arial" panose="020B0604020202020204" pitchFamily="34" charset="0"/>
              <a:buChar char="•"/>
            </a:pPr>
            <a:r>
              <a:rPr lang="en-US"/>
              <a:t>Investor restrictions could </a:t>
            </a:r>
            <a:r>
              <a:rPr lang="en-US" b="1"/>
              <a:t>limit development and supply</a:t>
            </a:r>
            <a:r>
              <a:rPr lang="en-US"/>
              <a:t> </a:t>
            </a:r>
          </a:p>
          <a:p>
            <a:pPr lvl="1">
              <a:buFont typeface="Arial" panose="020B0604020202020204" pitchFamily="34" charset="0"/>
              <a:buChar char="•"/>
            </a:pPr>
            <a:r>
              <a:rPr lang="en-US"/>
              <a:t>Additional concerns with: </a:t>
            </a:r>
          </a:p>
          <a:p>
            <a:pPr marL="742950" lvl="1" indent="-285750">
              <a:buFont typeface="Arial" panose="020B0604020202020204" pitchFamily="34" charset="0"/>
              <a:buChar char="•"/>
            </a:pPr>
            <a:r>
              <a:rPr lang="en-US"/>
              <a:t>MTW expansion, CDBG impacts, and other provisions </a:t>
            </a:r>
          </a:p>
          <a:p>
            <a:pPr lvl="1">
              <a:buFont typeface="Arial" panose="020B0604020202020204" pitchFamily="34" charset="0"/>
              <a:buChar char="•"/>
            </a:pPr>
            <a:r>
              <a:rPr lang="en-US"/>
              <a:t>Reports now suggest the </a:t>
            </a:r>
            <a:r>
              <a:rPr lang="en-US" b="1"/>
              <a:t>President may oppose parts of the investor provisions</a:t>
            </a:r>
            <a:r>
              <a:rPr lang="en-US"/>
              <a:t> </a:t>
            </a:r>
          </a:p>
          <a:p>
            <a:r>
              <a:rPr lang="en-US" b="1"/>
              <a:t>Where Things Stand</a:t>
            </a:r>
          </a:p>
          <a:p>
            <a:pPr lvl="1">
              <a:buFont typeface="Arial" panose="020B0604020202020204" pitchFamily="34" charset="0"/>
              <a:buChar char="•"/>
            </a:pPr>
            <a:r>
              <a:rPr lang="en-US"/>
              <a:t>Momentum slowed due to: </a:t>
            </a:r>
          </a:p>
          <a:p>
            <a:pPr marL="742950" lvl="1" indent="-285750">
              <a:buFont typeface="Arial" panose="020B0604020202020204" pitchFamily="34" charset="0"/>
              <a:buChar char="•"/>
            </a:pPr>
            <a:r>
              <a:rPr lang="en-US"/>
              <a:t>Policy disagreements </a:t>
            </a:r>
          </a:p>
          <a:p>
            <a:pPr marL="742950" lvl="1" indent="-285750">
              <a:buFont typeface="Arial" panose="020B0604020202020204" pitchFamily="34" charset="0"/>
              <a:buChar char="•"/>
            </a:pPr>
            <a:r>
              <a:rPr lang="en-US"/>
              <a:t>Competing legislative priorities </a:t>
            </a:r>
          </a:p>
          <a:p>
            <a:pPr>
              <a:buFont typeface="Arial" panose="020B0604020202020204" pitchFamily="34" charset="0"/>
              <a:buChar char="•"/>
            </a:pPr>
            <a:r>
              <a:rPr lang="en-US" b="1"/>
              <a:t>Key takeaway:</a:t>
            </a:r>
            <a:r>
              <a:rPr lang="en-US"/>
              <a:t> </a:t>
            </a:r>
          </a:p>
          <a:p>
            <a:pPr marL="742950" lvl="1" indent="-285750">
              <a:buFont typeface="Arial" panose="020B0604020202020204" pitchFamily="34" charset="0"/>
              <a:buChar char="•"/>
            </a:pPr>
            <a:r>
              <a:rPr lang="en-US"/>
              <a:t>With targeted changes, the bill </a:t>
            </a:r>
            <a:r>
              <a:rPr lang="en-US" b="1"/>
              <a:t>could still help add units and streamline processes</a:t>
            </a:r>
            <a:r>
              <a:rPr lang="en-US"/>
              <a:t>—but it’s not moving forward as originally expected</a:t>
            </a:r>
          </a:p>
        </p:txBody>
      </p:sp>
      <p:sp>
        <p:nvSpPr>
          <p:cNvPr id="4" name="Slide Number Placeholder 3"/>
          <p:cNvSpPr>
            <a:spLocks noGrp="1"/>
          </p:cNvSpPr>
          <p:nvPr>
            <p:ph type="sldNum" sz="quarter" idx="5"/>
          </p:nvPr>
        </p:nvSpPr>
        <p:spPr/>
        <p:txBody>
          <a:bodyPr/>
          <a:lstStyle/>
          <a:p>
            <a:fld id="{A4704DAB-AE56-488E-99F8-D73CC150D7CC}" type="slidenum">
              <a:rPr lang="en-US" smtClean="0"/>
              <a:t>21</a:t>
            </a:fld>
            <a:endParaRPr lang="en-US"/>
          </a:p>
        </p:txBody>
      </p:sp>
    </p:spTree>
    <p:extLst>
      <p:ext uri="{BB962C8B-B14F-4D97-AF65-F5344CB8AC3E}">
        <p14:creationId xmlns:p14="http://schemas.microsoft.com/office/powerpoint/2010/main" val="38083036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22</a:t>
            </a:fld>
            <a:endParaRPr lang="en-US"/>
          </a:p>
        </p:txBody>
      </p:sp>
    </p:spTree>
    <p:extLst>
      <p:ext uri="{BB962C8B-B14F-4D97-AF65-F5344CB8AC3E}">
        <p14:creationId xmlns:p14="http://schemas.microsoft.com/office/powerpoint/2010/main" val="184900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704DAB-AE56-488E-99F8-D73CC150D7CC}" type="slidenum">
              <a:rPr kumimoji="0" lang="en-US"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043401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FY27 latest!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a:solidFill>
                  <a:schemeClr val="tx1"/>
                </a:solidFill>
                <a:effectLst/>
                <a:latin typeface="+mn-lt"/>
                <a:ea typeface="+mn-ea"/>
                <a:cs typeface="+mn-cs"/>
              </a:rPr>
              <a:t>House THUD appropriations markups are now scheduled</a:t>
            </a:r>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•Subcommittee markup set for </a:t>
            </a:r>
            <a:r>
              <a:rPr lang="en-US" sz="1200" b="1" i="0" kern="1200">
                <a:solidFill>
                  <a:schemeClr val="tx1"/>
                </a:solidFill>
                <a:effectLst/>
                <a:latin typeface="+mn-lt"/>
                <a:ea typeface="+mn-ea"/>
                <a:cs typeface="+mn-cs"/>
              </a:rPr>
              <a:t>May 21</a:t>
            </a:r>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•Full Committee markup set for </a:t>
            </a:r>
            <a:r>
              <a:rPr lang="en-US" sz="1200" b="1" i="0" kern="1200">
                <a:solidFill>
                  <a:schemeClr val="tx1"/>
                </a:solidFill>
                <a:effectLst/>
                <a:latin typeface="+mn-lt"/>
                <a:ea typeface="+mn-ea"/>
                <a:cs typeface="+mn-cs"/>
              </a:rPr>
              <a:t>June 4</a:t>
            </a:r>
            <a:r>
              <a:rPr lang="en-US" sz="1200" b="0" i="0" kern="120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NOW is the time for advocacy.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General provisions in the President’s proposed budget:</a:t>
            </a:r>
          </a:p>
          <a:p>
            <a:pPr marL="571500" lvl="0" indent="-571500">
              <a:buFont typeface="Arial" panose="020B0604020202020204" pitchFamily="34" charset="0"/>
              <a:buChar char="•"/>
              <a:defRPr/>
            </a:pPr>
            <a:r>
              <a:rPr lang="en-US" sz="1200">
                <a:ln w="0"/>
                <a:effectLst>
                  <a:outerShdw blurRad="38100" dist="19050" dir="2700000" algn="tl" rotWithShape="0">
                    <a:prstClr val="black">
                      <a:alpha val="40000"/>
                    </a:prstClr>
                  </a:outerShdw>
                </a:effectLst>
                <a:latin typeface="Arial"/>
              </a:rPr>
              <a:t>Term Limits/Work Requirements</a:t>
            </a:r>
          </a:p>
          <a:p>
            <a:pPr marL="571500" lvl="0" indent="-571500">
              <a:buFont typeface="Arial" panose="020B0604020202020204" pitchFamily="34" charset="0"/>
              <a:buChar char="•"/>
              <a:defRPr/>
            </a:pPr>
            <a:r>
              <a:rPr kumimoji="0" lang="en-US" sz="1200" b="0" i="0" u="none" strike="noStrike" kern="1200" cap="none" spc="0" normalizeH="0" baseline="0" noProof="0">
                <a:ln w="0"/>
                <a:effectLst>
                  <a:outerShdw blurRad="38100" dist="19050" dir="2700000" algn="tl" rotWithShape="0">
                    <a:prstClr val="black">
                      <a:alpha val="40000"/>
                    </a:prstClr>
                  </a:outerShdw>
                </a:effectLst>
                <a:uLnTx/>
                <a:uFillTx/>
                <a:latin typeface="Arial"/>
                <a:ea typeface="+mn-ea"/>
                <a:cs typeface="+mn-cs"/>
              </a:rPr>
              <a:t>Improving PHA </a:t>
            </a:r>
            <a:r>
              <a:rPr lang="en-US" sz="1200">
                <a:ln w="0"/>
                <a:effectLst>
                  <a:outerShdw blurRad="38100" dist="19050" dir="2700000" algn="tl" rotWithShape="0">
                    <a:prstClr val="black">
                      <a:alpha val="40000"/>
                    </a:prstClr>
                  </a:outerShdw>
                </a:effectLst>
                <a:latin typeface="Arial"/>
              </a:rPr>
              <a:t>Performance</a:t>
            </a:r>
          </a:p>
          <a:p>
            <a:pPr marL="571500" lvl="0" indent="-571500">
              <a:buFont typeface="Arial" panose="020B0604020202020204" pitchFamily="34" charset="0"/>
              <a:buChar char="•"/>
              <a:defRPr/>
            </a:pPr>
            <a:r>
              <a:rPr kumimoji="0" lang="en-US" sz="1200" b="0" i="0" u="none" strike="noStrike" kern="1200" cap="none" spc="0" normalizeH="0" baseline="0" noProof="0">
                <a:ln w="0"/>
                <a:effectLst>
                  <a:outerShdw blurRad="38100" dist="19050" dir="2700000" algn="tl" rotWithShape="0">
                    <a:prstClr val="black">
                      <a:alpha val="40000"/>
                    </a:prstClr>
                  </a:outerShdw>
                </a:effectLst>
                <a:uLnTx/>
                <a:uFillTx/>
                <a:latin typeface="Arial"/>
                <a:ea typeface="+mn-ea"/>
                <a:cs typeface="+mn-cs"/>
              </a:rPr>
              <a:t>Full </a:t>
            </a:r>
            <a:r>
              <a:rPr lang="en-US" sz="1200">
                <a:ln w="0"/>
                <a:effectLst>
                  <a:outerShdw blurRad="38100" dist="19050" dir="2700000" algn="tl" rotWithShape="0">
                    <a:prstClr val="black">
                      <a:alpha val="40000"/>
                    </a:prstClr>
                  </a:outerShdw>
                </a:effectLst>
                <a:latin typeface="Arial"/>
              </a:rPr>
              <a:t>Public Housing Funding Flexibility</a:t>
            </a:r>
          </a:p>
          <a:p>
            <a:pPr marL="571500" lvl="0" indent="-571500">
              <a:buFont typeface="Arial" panose="020B0604020202020204" pitchFamily="34" charset="0"/>
              <a:buChar char="•"/>
              <a:defRPr/>
            </a:pPr>
            <a:r>
              <a:rPr lang="en-US" sz="1200">
                <a:ln w="0"/>
                <a:effectLst>
                  <a:outerShdw blurRad="38100" dist="19050" dir="2700000" algn="tl" rotWithShape="0">
                    <a:prstClr val="black">
                      <a:alpha val="40000"/>
                    </a:prstClr>
                  </a:outerShdw>
                </a:effectLst>
                <a:latin typeface="Arial"/>
              </a:rPr>
              <a:t>Prohibition on New Public Housing Construction / Re-benchmarking Faircloth Limits</a:t>
            </a:r>
          </a:p>
          <a:p>
            <a:pPr marL="571500" lvl="0" indent="-571500">
              <a:buFont typeface="Arial" panose="020B0604020202020204" pitchFamily="34" charset="0"/>
              <a:buChar char="•"/>
              <a:defRPr/>
            </a:pPr>
            <a:r>
              <a:rPr kumimoji="0" lang="en-US" sz="1200" b="0" i="0" u="none" strike="noStrike" kern="1200" cap="none" spc="0" normalizeH="0" baseline="0" noProof="0">
                <a:ln w="0"/>
                <a:effectLst>
                  <a:outerShdw blurRad="38100" dist="19050" dir="2700000" algn="tl" rotWithShape="0">
                    <a:prstClr val="black">
                      <a:alpha val="40000"/>
                    </a:prstClr>
                  </a:outerShdw>
                </a:effectLst>
                <a:uLnTx/>
                <a:uFillTx/>
                <a:latin typeface="Arial"/>
                <a:ea typeface="+mn-ea"/>
                <a:cs typeface="+mn-cs"/>
              </a:rPr>
              <a:t>No New Voucher Issuance</a:t>
            </a:r>
          </a:p>
          <a:p>
            <a:pPr marL="571500" lvl="0" indent="-571500">
              <a:buFont typeface="Arial" panose="020B0604020202020204" pitchFamily="34" charset="0"/>
              <a:buChar char="•"/>
              <a:defRPr/>
            </a:pPr>
            <a:r>
              <a:rPr lang="en-US" sz="1200">
                <a:ln w="0"/>
                <a:effectLst>
                  <a:outerShdw blurRad="38100" dist="19050" dir="2700000" algn="tl" rotWithShape="0">
                    <a:prstClr val="black">
                      <a:alpha val="40000"/>
                    </a:prstClr>
                  </a:outerShdw>
                </a:effectLst>
                <a:latin typeface="Arial"/>
              </a:rPr>
              <a:t>No EHV Waiver Authority </a:t>
            </a:r>
            <a:r>
              <a:rPr lang="en-US" sz="1200">
                <a:ln w="0"/>
                <a:effectLst>
                  <a:outerShdw blurRad="38100" dist="19050" dir="2700000" algn="tl" rotWithShape="0">
                    <a:prstClr val="black">
                      <a:alpha val="40000"/>
                    </a:prstClr>
                  </a:outerShdw>
                </a:effectLst>
              </a:rPr>
              <a:t>(</a:t>
            </a:r>
            <a:r>
              <a:rPr lang="en-US" sz="1200" b="1">
                <a:ln w="0"/>
                <a:solidFill>
                  <a:srgbClr val="FF0000"/>
                </a:solidFill>
                <a:effectLst>
                  <a:outerShdw blurRad="38100" dist="19050" dir="2700000" algn="tl" rotWithShape="0">
                    <a:prstClr val="black">
                      <a:alpha val="40000"/>
                    </a:prstClr>
                  </a:outerShdw>
                </a:effectLst>
              </a:rPr>
              <a:t>No EHV Funding</a:t>
            </a:r>
            <a:r>
              <a:rPr lang="en-US" sz="1200">
                <a:ln w="0"/>
                <a:effectLst>
                  <a:outerShdw blurRad="38100" dist="19050" dir="2700000" algn="tl" rotWithShape="0">
                    <a:prstClr val="black">
                      <a:alpha val="40000"/>
                    </a:prstClr>
                  </a:outerShdw>
                </a:effectLst>
              </a:rPr>
              <a:t>)</a:t>
            </a:r>
            <a:endParaRPr lang="en-US" sz="1200">
              <a:ln w="0"/>
              <a:effectLst>
                <a:outerShdw blurRad="38100" dist="19050" dir="2700000" algn="tl" rotWithShape="0">
                  <a:prstClr val="black">
                    <a:alpha val="40000"/>
                  </a:prstClr>
                </a:outerShdw>
              </a:effectLst>
              <a:latin typeface="Arial"/>
            </a:endParaRPr>
          </a:p>
          <a:p>
            <a:pPr marL="571500" lvl="0" indent="-571500">
              <a:buFont typeface="Arial" panose="020B0604020202020204" pitchFamily="34" charset="0"/>
              <a:buChar char="•"/>
              <a:defRPr/>
            </a:pPr>
            <a:r>
              <a:rPr kumimoji="0" lang="en-US" sz="1200" b="0" i="0" u="none" strike="noStrike" kern="1200" cap="none" spc="0" normalizeH="0" baseline="0" noProof="0">
                <a:ln w="0"/>
                <a:effectLst>
                  <a:outerShdw blurRad="38100" dist="19050" dir="2700000" algn="tl" rotWithShape="0">
                    <a:prstClr val="black">
                      <a:alpha val="40000"/>
                    </a:prstClr>
                  </a:outerShdw>
                </a:effectLst>
                <a:uLnTx/>
                <a:uFillTx/>
                <a:latin typeface="Arial"/>
                <a:ea typeface="+mn-ea"/>
                <a:cs typeface="+mn-cs"/>
              </a:rPr>
              <a:t>PBRA / Section 811 / </a:t>
            </a:r>
            <a:r>
              <a:rPr lang="en-US" sz="1200">
                <a:ln w="0"/>
                <a:effectLst>
                  <a:outerShdw blurRad="38100" dist="19050" dir="2700000" algn="tl" rotWithShape="0">
                    <a:prstClr val="black">
                      <a:alpha val="40000"/>
                    </a:prstClr>
                  </a:outerShdw>
                </a:effectLst>
                <a:latin typeface="Arial"/>
              </a:rPr>
              <a:t>Section 202 Rent Adjustments</a:t>
            </a:r>
            <a:endParaRPr kumimoji="0" lang="en-US" sz="1200" b="0" i="0" u="none" strike="noStrike" kern="1200" cap="none" spc="0" normalizeH="0" baseline="0" noProof="0">
              <a:ln w="0"/>
              <a:effectLst>
                <a:outerShdw blurRad="38100" dist="19050" dir="2700000" algn="tl" rotWithShape="0">
                  <a:prstClr val="black">
                    <a:alpha val="40000"/>
                  </a:prstClr>
                </a:outerShdw>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24</a:t>
            </a:fld>
            <a:endParaRPr lang="en-US"/>
          </a:p>
        </p:txBody>
      </p:sp>
    </p:spTree>
    <p:extLst>
      <p:ext uri="{BB962C8B-B14F-4D97-AF65-F5344CB8AC3E}">
        <p14:creationId xmlns:p14="http://schemas.microsoft.com/office/powerpoint/2010/main" val="42170430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take aways:</a:t>
            </a:r>
          </a:p>
          <a:p>
            <a:pPr marL="171450" indent="-171450">
              <a:buFont typeface="Arial" panose="020B0604020202020204" pitchFamily="34" charset="0"/>
              <a:buChar char="•"/>
            </a:pPr>
            <a:r>
              <a:rPr lang="en-US" dirty="0"/>
              <a:t>Work requirements and term limits are a priority of this admin, but HUD is statutorily limited in requiring these policies across the board.</a:t>
            </a:r>
          </a:p>
          <a:p>
            <a:pPr marL="171450" indent="-171450">
              <a:buFont typeface="Arial" panose="020B0604020202020204" pitchFamily="34" charset="0"/>
              <a:buChar char="•"/>
            </a:pPr>
            <a:r>
              <a:rPr lang="en-US" dirty="0"/>
              <a:t>HUD wants to be able to further put PHAs into recovery agreements, giving them more authority to dictate how local agencies operating.</a:t>
            </a:r>
          </a:p>
          <a:p>
            <a:pPr marL="171450" indent="-171450">
              <a:buFont typeface="Arial" panose="020B0604020202020204" pitchFamily="34" charset="0"/>
              <a:buChar char="•"/>
            </a:pPr>
            <a:r>
              <a:rPr lang="en-US" dirty="0"/>
              <a:t>General shrinking of housing programs through limiting the amount of units that can built through programs like RAD, reducing the number of vouchers available through attrition, and prohibiting rental increases for owners operating rental- assistance programs</a:t>
            </a:r>
          </a:p>
          <a:p>
            <a:pPr marL="171450" indent="-171450">
              <a:buFont typeface="Arial" panose="020B0604020202020204" pitchFamily="34" charset="0"/>
              <a:buChar char="•"/>
            </a:pPr>
            <a:r>
              <a:rPr lang="en-US" dirty="0"/>
              <a:t>Use this to transition into HUD priorities</a:t>
            </a:r>
          </a:p>
          <a:p>
            <a:endParaRPr lang="en-US" dirty="0"/>
          </a:p>
        </p:txBody>
      </p:sp>
      <p:sp>
        <p:nvSpPr>
          <p:cNvPr id="4" name="Slide Number Placeholder 3"/>
          <p:cNvSpPr>
            <a:spLocks noGrp="1"/>
          </p:cNvSpPr>
          <p:nvPr>
            <p:ph type="sldNum" sz="quarter" idx="5"/>
          </p:nvPr>
        </p:nvSpPr>
        <p:spPr/>
        <p:txBody>
          <a:bodyPr/>
          <a:lstStyle/>
          <a:p>
            <a:fld id="{A4704DAB-AE56-488E-99F8-D73CC150D7CC}" type="slidenum">
              <a:rPr lang="en-US" smtClean="0"/>
              <a:t>25</a:t>
            </a:fld>
            <a:endParaRPr lang="en-US"/>
          </a:p>
        </p:txBody>
      </p:sp>
    </p:spTree>
    <p:extLst>
      <p:ext uri="{BB962C8B-B14F-4D97-AF65-F5344CB8AC3E}">
        <p14:creationId xmlns:p14="http://schemas.microsoft.com/office/powerpoint/2010/main" val="36858994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 while talking about HUD actions to date (maybe new HUD building in Virginia?) – This is the new HUD building in Alexandria, Virginia.,</a:t>
            </a:r>
          </a:p>
          <a:p>
            <a:endParaRPr lang="en-US" dirty="0"/>
          </a:p>
          <a:p>
            <a:r>
              <a:rPr lang="en-US" dirty="0"/>
              <a:t>Transition to HUD priorities and current HUD actions</a:t>
            </a:r>
          </a:p>
          <a:p>
            <a:endParaRPr lang="en-US" dirty="0"/>
          </a:p>
        </p:txBody>
      </p:sp>
      <p:sp>
        <p:nvSpPr>
          <p:cNvPr id="4" name="Slide Number Placeholder 3"/>
          <p:cNvSpPr>
            <a:spLocks noGrp="1"/>
          </p:cNvSpPr>
          <p:nvPr>
            <p:ph type="sldNum" sz="quarter" idx="5"/>
          </p:nvPr>
        </p:nvSpPr>
        <p:spPr/>
        <p:txBody>
          <a:bodyPr/>
          <a:lstStyle/>
          <a:p>
            <a:fld id="{A4704DAB-AE56-488E-99F8-D73CC150D7CC}" type="slidenum">
              <a:rPr lang="en-US" smtClean="0"/>
              <a:t>26</a:t>
            </a:fld>
            <a:endParaRPr lang="en-US"/>
          </a:p>
        </p:txBody>
      </p:sp>
    </p:spTree>
    <p:extLst>
      <p:ext uri="{BB962C8B-B14F-4D97-AF65-F5344CB8AC3E}">
        <p14:creationId xmlns:p14="http://schemas.microsoft.com/office/powerpoint/2010/main" val="23045764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b="0"/>
          </a:p>
        </p:txBody>
      </p:sp>
      <p:sp>
        <p:nvSpPr>
          <p:cNvPr id="4" name="Footer Placeholder 3"/>
          <p:cNvSpPr>
            <a:spLocks noGrp="1"/>
          </p:cNvSpPr>
          <p:nvPr>
            <p:ph type="ftr" sz="quarter" idx="4"/>
          </p:nvPr>
        </p:nvSpPr>
        <p:spPr/>
        <p:txBody>
          <a:bodyPr/>
          <a:lstStyle/>
          <a:p>
            <a:pPr defTabSz="966612">
              <a:defRPr/>
            </a:pPr>
            <a:endParaRPr lang="en-US">
              <a:solidFill>
                <a:srgbClr val="000000"/>
              </a:solidFill>
              <a:latin typeface="Times New Roman" pitchFamily="18" charset="0"/>
            </a:endParaRPr>
          </a:p>
        </p:txBody>
      </p:sp>
      <p:sp>
        <p:nvSpPr>
          <p:cNvPr id="5" name="Slide Number Placeholder 4"/>
          <p:cNvSpPr>
            <a:spLocks noGrp="1"/>
          </p:cNvSpPr>
          <p:nvPr>
            <p:ph type="sldNum" sz="quarter" idx="5"/>
          </p:nvPr>
        </p:nvSpPr>
        <p:spPr/>
        <p:txBody>
          <a:bodyPr/>
          <a:lstStyle/>
          <a:p>
            <a:pPr defTabSz="966612">
              <a:defRPr/>
            </a:pPr>
            <a:fld id="{FCE19B4C-78E2-4194-8072-8C49C6372519}" type="slidenum">
              <a:rPr lang="en-US" altLang="en-US">
                <a:solidFill>
                  <a:srgbClr val="000000"/>
                </a:solidFill>
                <a:latin typeface="Times New Roman" panose="02020603050405020304" pitchFamily="18" charset="0"/>
              </a:rPr>
              <a:pPr defTabSz="966612">
                <a:defRPr/>
              </a:pPr>
              <a:t>27</a:t>
            </a:fld>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4434301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Aft>
                <a:spcPts val="600"/>
              </a:spcAft>
              <a:buNone/>
            </a:pPr>
            <a:r>
              <a:rPr lang="en-US">
                <a:latin typeface="Arial Black" panose="020B0A04020102020204" pitchFamily="34" charset="0"/>
              </a:rPr>
              <a:t>“Housing and Community Development Act of 1980: Verification of Eligible Status” Proposed Rule </a:t>
            </a:r>
          </a:p>
          <a:p>
            <a:pPr lvl="1">
              <a:lnSpc>
                <a:spcPct val="100000"/>
              </a:lnSpc>
              <a:spcBef>
                <a:spcPts val="0"/>
              </a:spcBef>
              <a:spcAft>
                <a:spcPts val="600"/>
              </a:spcAft>
            </a:pPr>
            <a:r>
              <a:rPr lang="en-US"/>
              <a:t>Published February 20; comments due April 21</a:t>
            </a:r>
          </a:p>
          <a:p>
            <a:pPr lvl="1">
              <a:lnSpc>
                <a:spcPct val="100000"/>
              </a:lnSpc>
              <a:spcAft>
                <a:spcPts val="600"/>
              </a:spcAft>
            </a:pPr>
            <a:r>
              <a:rPr lang="en-US"/>
              <a:t>Reinterprets Section 214; applies to Public Housing, HCV &amp; PBRA</a:t>
            </a:r>
          </a:p>
          <a:p>
            <a:pPr lvl="1">
              <a:lnSpc>
                <a:spcPct val="100000"/>
              </a:lnSpc>
              <a:spcAft>
                <a:spcPts val="600"/>
              </a:spcAft>
            </a:pPr>
            <a:r>
              <a:rPr lang="en-US"/>
              <a:t>Would eliminate “not contending eligible status” and limit prorated assistance</a:t>
            </a:r>
          </a:p>
          <a:p>
            <a:pPr marL="0" indent="0">
              <a:lnSpc>
                <a:spcPct val="100000"/>
              </a:lnSpc>
              <a:spcAft>
                <a:spcPts val="600"/>
              </a:spcAft>
              <a:buNone/>
            </a:pPr>
            <a:r>
              <a:rPr lang="en-US">
                <a:latin typeface="Arial Black" panose="020B0A04020102020204" pitchFamily="34" charset="0"/>
              </a:rPr>
              <a:t>EIV-SAVE</a:t>
            </a:r>
          </a:p>
          <a:p>
            <a:pPr lvl="1">
              <a:lnSpc>
                <a:spcPct val="100000"/>
              </a:lnSpc>
              <a:spcAft>
                <a:spcPts val="600"/>
              </a:spcAft>
            </a:pPr>
            <a:r>
              <a:rPr lang="en-US"/>
              <a:t>Recent mandate for PHAs to review flagged individuals</a:t>
            </a:r>
          </a:p>
          <a:p>
            <a:pPr lvl="1">
              <a:lnSpc>
                <a:spcPct val="100000"/>
              </a:lnSpc>
              <a:spcAft>
                <a:spcPts val="600"/>
              </a:spcAft>
            </a:pPr>
            <a:r>
              <a:rPr lang="en-US"/>
              <a:t>Industry groups advocating for clearer guidance; regulatory interpretations</a:t>
            </a:r>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28</a:t>
            </a:fld>
            <a:endParaRPr lang="en-US"/>
          </a:p>
        </p:txBody>
      </p:sp>
    </p:spTree>
    <p:extLst>
      <p:ext uri="{BB962C8B-B14F-4D97-AF65-F5344CB8AC3E}">
        <p14:creationId xmlns:p14="http://schemas.microsoft.com/office/powerpoint/2010/main" val="1935188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01335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0688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80344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Bef>
                <a:spcPts val="0"/>
              </a:spcBef>
              <a:spcAft>
                <a:spcPts val="600"/>
              </a:spcAft>
              <a:buNone/>
            </a:pPr>
            <a:r>
              <a:rPr lang="en-US">
                <a:latin typeface="Arial Black" panose="020B0A04020102020204" pitchFamily="34" charset="0"/>
              </a:rPr>
              <a:t>“Establishing Flexibility for Implementation of Work Requirements and Term Limits” Proposed Rule </a:t>
            </a:r>
          </a:p>
          <a:p>
            <a:pPr lvl="1">
              <a:lnSpc>
                <a:spcPct val="100000"/>
              </a:lnSpc>
              <a:spcBef>
                <a:spcPts val="0"/>
              </a:spcBef>
              <a:spcAft>
                <a:spcPts val="600"/>
              </a:spcAft>
            </a:pPr>
            <a:r>
              <a:rPr lang="en-US"/>
              <a:t>Published March 2; comments due May 1</a:t>
            </a:r>
          </a:p>
          <a:p>
            <a:pPr lvl="1">
              <a:lnSpc>
                <a:spcPct val="100000"/>
              </a:lnSpc>
              <a:spcBef>
                <a:spcPts val="0"/>
              </a:spcBef>
              <a:spcAft>
                <a:spcPts val="600"/>
              </a:spcAft>
            </a:pPr>
            <a:r>
              <a:rPr lang="en-US"/>
              <a:t>Would provide agencies the flexibility to implement term limits, work requirements, both, or neither</a:t>
            </a:r>
          </a:p>
          <a:p>
            <a:pPr marL="0" indent="0">
              <a:lnSpc>
                <a:spcPct val="100000"/>
              </a:lnSpc>
              <a:spcBef>
                <a:spcPts val="0"/>
              </a:spcBef>
              <a:spcAft>
                <a:spcPts val="600"/>
              </a:spcAft>
              <a:buNone/>
            </a:pPr>
            <a:r>
              <a:rPr lang="en-US">
                <a:latin typeface="Arial Black" panose="020B0A04020102020204" pitchFamily="34" charset="0"/>
              </a:rPr>
              <a:t>Work and Dignity Coalition</a:t>
            </a:r>
          </a:p>
          <a:p>
            <a:pPr lvl="1">
              <a:lnSpc>
                <a:spcPct val="100000"/>
              </a:lnSpc>
              <a:spcBef>
                <a:spcPts val="0"/>
              </a:spcBef>
              <a:spcAft>
                <a:spcPts val="600"/>
              </a:spcAft>
            </a:pPr>
            <a:r>
              <a:rPr lang="en-US"/>
              <a:t>New HUD-led initiative “advancing principles of work, opportunity, and self-sufficiency”</a:t>
            </a:r>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32</a:t>
            </a:fld>
            <a:endParaRPr lang="en-US"/>
          </a:p>
        </p:txBody>
      </p:sp>
    </p:spTree>
    <p:extLst>
      <p:ext uri="{BB962C8B-B14F-4D97-AF65-F5344CB8AC3E}">
        <p14:creationId xmlns:p14="http://schemas.microsoft.com/office/powerpoint/2010/main" val="32670875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r>
              <a:rPr lang="en-US"/>
              <a:t>Put together in collaboration with various industry groups</a:t>
            </a:r>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81607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a:solidFill>
                  <a:schemeClr val="tx1"/>
                </a:solidFill>
                <a:effectLst/>
                <a:latin typeface="+mn-lt"/>
                <a:ea typeface="+mn-ea"/>
                <a:cs typeface="+mn-cs"/>
              </a:rPr>
              <a:t>HUD continues to move away from Public Housing</a:t>
            </a:r>
          </a:p>
          <a:p>
            <a:pPr lvl="0"/>
            <a:endParaRPr lang="en-US" sz="1200" kern="1200">
              <a:solidFill>
                <a:schemeClr val="tx1"/>
              </a:solidFill>
              <a:effectLst/>
              <a:latin typeface="+mn-lt"/>
              <a:ea typeface="+mn-ea"/>
              <a:cs typeface="+mn-cs"/>
            </a:endParaRPr>
          </a:p>
          <a:p>
            <a:pPr marL="0" indent="0">
              <a:buNone/>
            </a:pPr>
            <a:r>
              <a:rPr lang="en-US">
                <a:latin typeface="Arial Black" panose="020B0A04020102020204" pitchFamily="34" charset="0"/>
              </a:rPr>
              <a:t>Shrinking Public Housing</a:t>
            </a:r>
          </a:p>
          <a:p>
            <a:pPr lvl="1"/>
            <a:r>
              <a:rPr lang="en-US">
                <a:latin typeface="Arial" panose="020B0604020202020204" pitchFamily="34" charset="0"/>
                <a:cs typeface="Arial" panose="020B0604020202020204" pitchFamily="34" charset="0"/>
              </a:rPr>
              <a:t>Rising inflation, maintenance and insurance costs</a:t>
            </a:r>
          </a:p>
          <a:p>
            <a:pPr lvl="1"/>
            <a:r>
              <a:rPr lang="en-US">
                <a:latin typeface="Arial" panose="020B0604020202020204" pitchFamily="34" charset="0"/>
                <a:cs typeface="Arial" panose="020B0604020202020204" pitchFamily="34" charset="0"/>
              </a:rPr>
              <a:t>Growing capital needs backlog</a:t>
            </a:r>
          </a:p>
          <a:p>
            <a:pPr lvl="1"/>
            <a:r>
              <a:rPr lang="en-US">
                <a:latin typeface="Arial" panose="020B0604020202020204" pitchFamily="34" charset="0"/>
                <a:cs typeface="Arial" panose="020B0604020202020204" pitchFamily="34" charset="0"/>
              </a:rPr>
              <a:t>Capital Fund remains flat, which is effectively a cut, and has been underfunded for years</a:t>
            </a:r>
          </a:p>
          <a:p>
            <a:pPr lvl="1"/>
            <a:r>
              <a:rPr lang="en-US">
                <a:latin typeface="Arial" panose="020B0604020202020204" pitchFamily="34" charset="0"/>
                <a:cs typeface="Arial" panose="020B0604020202020204" pitchFamily="34" charset="0"/>
              </a:rPr>
              <a:t>Movement away from Public Housing</a:t>
            </a:r>
          </a:p>
          <a:p>
            <a:pPr marL="0" indent="0">
              <a:buNone/>
            </a:pPr>
            <a:r>
              <a:rPr lang="en-US">
                <a:latin typeface="Arial Black" panose="020B0A04020102020204" pitchFamily="34" charset="0"/>
              </a:rPr>
              <a:t>RAD Opportunities/Challenges</a:t>
            </a:r>
          </a:p>
          <a:p>
            <a:pPr lvl="1"/>
            <a:r>
              <a:rPr lang="en-US">
                <a:latin typeface="Arial" panose="020B0604020202020204" pitchFamily="34" charset="0"/>
                <a:cs typeface="Arial" panose="020B0604020202020204" pitchFamily="34" charset="0"/>
              </a:rPr>
              <a:t>21</a:t>
            </a:r>
            <a:r>
              <a:rPr lang="en-US" baseline="30000">
                <a:latin typeface="Arial" panose="020B0604020202020204" pitchFamily="34" charset="0"/>
                <a:cs typeface="Arial" panose="020B0604020202020204" pitchFamily="34" charset="0"/>
              </a:rPr>
              <a:t>st</a:t>
            </a:r>
            <a:r>
              <a:rPr lang="en-US">
                <a:latin typeface="Arial" panose="020B0604020202020204" pitchFamily="34" charset="0"/>
                <a:cs typeface="Arial" panose="020B0604020202020204" pitchFamily="34" charset="0"/>
              </a:rPr>
              <a:t> Century ROAD to Housing poised to remove RAD cap and sunset date</a:t>
            </a:r>
          </a:p>
          <a:p>
            <a:pPr lvl="1"/>
            <a:r>
              <a:rPr lang="en-US">
                <a:latin typeface="Arial" panose="020B0604020202020204" pitchFamily="34" charset="0"/>
                <a:cs typeface="Arial" panose="020B0604020202020204" pitchFamily="34" charset="0"/>
              </a:rPr>
              <a:t>RAD rents directly tied to Op and Capital Fund levels</a:t>
            </a:r>
          </a:p>
          <a:p>
            <a:pPr lvl="0"/>
            <a:r>
              <a:rPr lang="en-US" sz="1200" kern="1200">
                <a:solidFill>
                  <a:schemeClr val="tx1"/>
                </a:solidFill>
                <a:effectLst/>
                <a:latin typeface="+mn-lt"/>
                <a:ea typeface="+mn-ea"/>
                <a:cs typeface="+mn-cs"/>
              </a:rPr>
              <a:t>RAD becoming increasingly import</a:t>
            </a:r>
          </a:p>
        </p:txBody>
      </p:sp>
      <p:sp>
        <p:nvSpPr>
          <p:cNvPr id="4" name="Slide Number Placeholder 3"/>
          <p:cNvSpPr>
            <a:spLocks noGrp="1"/>
          </p:cNvSpPr>
          <p:nvPr>
            <p:ph type="sldNum" sz="quarter" idx="5"/>
          </p:nvPr>
        </p:nvSpPr>
        <p:spPr/>
        <p:txBody>
          <a:bodyPr/>
          <a:lstStyle/>
          <a:p>
            <a:fld id="{A4704DAB-AE56-488E-99F8-D73CC150D7CC}" type="slidenum">
              <a:rPr lang="en-US" smtClean="0"/>
              <a:t>34</a:t>
            </a:fld>
            <a:endParaRPr lang="en-US"/>
          </a:p>
        </p:txBody>
      </p:sp>
    </p:spTree>
    <p:extLst>
      <p:ext uri="{BB962C8B-B14F-4D97-AF65-F5344CB8AC3E}">
        <p14:creationId xmlns:p14="http://schemas.microsoft.com/office/powerpoint/2010/main" val="29218614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r>
              <a:rPr lang="en-US"/>
              <a:t>Need for additional funding to modernize public housing. RAD often seen as best way to get private dollars into public housing developments.</a:t>
            </a:r>
          </a:p>
          <a:p>
            <a:r>
              <a:rPr lang="en-US"/>
              <a:t>Must convert to do this</a:t>
            </a:r>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98881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Aft>
                <a:spcPts val="600"/>
              </a:spcAft>
              <a:buNone/>
            </a:pPr>
            <a:r>
              <a:rPr lang="en-US">
                <a:latin typeface="Arial Black" panose="020B0A04020102020204" pitchFamily="34" charset="0"/>
              </a:rPr>
              <a:t>Need to update HUD technology</a:t>
            </a:r>
            <a:endParaRPr lang="en-US"/>
          </a:p>
          <a:p>
            <a:pPr lvl="1">
              <a:lnSpc>
                <a:spcPct val="100000"/>
              </a:lnSpc>
              <a:spcAft>
                <a:spcPts val="600"/>
              </a:spcAft>
            </a:pPr>
            <a:r>
              <a:rPr lang="en-US"/>
              <a:t>HUD has been working to do so for years now, still have not implemented updates</a:t>
            </a:r>
          </a:p>
          <a:p>
            <a:pPr lvl="1">
              <a:lnSpc>
                <a:spcPct val="100000"/>
              </a:lnSpc>
              <a:spcAft>
                <a:spcPts val="600"/>
              </a:spcAft>
            </a:pPr>
            <a:r>
              <a:rPr lang="en-US"/>
              <a:t>HUD is moving forward</a:t>
            </a:r>
          </a:p>
          <a:p>
            <a:pPr marL="0" indent="0">
              <a:lnSpc>
                <a:spcPct val="100000"/>
              </a:lnSpc>
              <a:spcAft>
                <a:spcPts val="600"/>
              </a:spcAft>
              <a:buNone/>
            </a:pPr>
            <a:r>
              <a:rPr lang="en-US">
                <a:latin typeface="Arial Black" panose="020B0A04020102020204" pitchFamily="34" charset="0"/>
              </a:rPr>
              <a:t>Rescinded</a:t>
            </a:r>
          </a:p>
          <a:p>
            <a:pPr lvl="1">
              <a:lnSpc>
                <a:spcPct val="100000"/>
              </a:lnSpc>
              <a:spcAft>
                <a:spcPts val="600"/>
              </a:spcAft>
            </a:pPr>
            <a:r>
              <a:rPr lang="en-US"/>
              <a:t>30-Day Notification Requirement (delayed indefinitely)</a:t>
            </a:r>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a:t>8 fair housing notices</a:t>
            </a:r>
          </a:p>
          <a:p>
            <a:pPr lvl="1">
              <a:lnSpc>
                <a:spcPct val="100000"/>
              </a:lnSpc>
              <a:spcAft>
                <a:spcPts val="600"/>
              </a:spcAft>
            </a:pPr>
            <a:r>
              <a:rPr lang="en-US"/>
              <a:t>COVID-19 and Limited English Proficiency Requirements</a:t>
            </a:r>
          </a:p>
          <a:p>
            <a:pPr lvl="1">
              <a:lnSpc>
                <a:spcPct val="100000"/>
              </a:lnSpc>
              <a:spcAft>
                <a:spcPts val="600"/>
              </a:spcAft>
            </a:pPr>
            <a:r>
              <a:rPr lang="en-US"/>
              <a:t>Verification Flexibilities and Waivers for Public Housing, HCV, EHVs and Stability Vouchers</a:t>
            </a:r>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1200" b="1" i="0" kern="1200">
                <a:solidFill>
                  <a:schemeClr val="tx1"/>
                </a:solidFill>
                <a:effectLst/>
                <a:latin typeface="+mn-lt"/>
                <a:ea typeface="+mn-ea"/>
                <a:cs typeface="+mn-cs"/>
              </a:rPr>
              <a:t>HUD and USDA rescinded building code requirements</a:t>
            </a:r>
            <a:r>
              <a:rPr lang="en-US" sz="1200" b="0" i="0" kern="1200">
                <a:solidFill>
                  <a:schemeClr val="tx1"/>
                </a:solidFill>
                <a:effectLst/>
                <a:latin typeface="+mn-lt"/>
                <a:ea typeface="+mn-ea"/>
                <a:cs typeface="+mn-cs"/>
              </a:rPr>
              <a:t> tied to FHA and USDA-backed new home construction.</a:t>
            </a:r>
          </a:p>
          <a:p>
            <a:pPr marL="457200" marR="0" lvl="1" indent="0" algn="l" defTabSz="914400" rtl="0" eaLnBrk="1" fontAlgn="auto" latinLnBrk="0" hangingPunct="1">
              <a:lnSpc>
                <a:spcPct val="100000"/>
              </a:lnSpc>
              <a:spcBef>
                <a:spcPts val="0"/>
              </a:spcBef>
              <a:spcAft>
                <a:spcPts val="600"/>
              </a:spcAft>
              <a:buClrTx/>
              <a:buSzTx/>
              <a:buFontTx/>
              <a:buNone/>
              <a:tabLst/>
              <a:defRPr/>
            </a:pPr>
            <a:endParaRPr lang="en-US" sz="1200" b="0" i="0" kern="120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1200" b="0" i="0" kern="1200">
                <a:solidFill>
                  <a:schemeClr val="tx1"/>
                </a:solidFill>
                <a:effectLst/>
                <a:latin typeface="+mn-lt"/>
                <a:ea typeface="+mn-ea"/>
                <a:cs typeface="+mn-cs"/>
              </a:rPr>
              <a:t>HUD’s reasoning? </a:t>
            </a:r>
            <a:r>
              <a:rPr lang="en-US"/>
              <a:t>They determined the notices were unnecessarily prescriptive or out of date</a:t>
            </a:r>
          </a:p>
          <a:p>
            <a:pPr marL="457200" marR="0" lvl="1" indent="0" algn="l" defTabSz="914400" rtl="0" eaLnBrk="1" fontAlgn="auto" latinLnBrk="0" hangingPunct="1">
              <a:lnSpc>
                <a:spcPct val="100000"/>
              </a:lnSpc>
              <a:spcBef>
                <a:spcPts val="0"/>
              </a:spcBef>
              <a:spcAft>
                <a:spcPts val="600"/>
              </a:spcAft>
              <a:buClrTx/>
              <a:buSzTx/>
              <a:buFontTx/>
              <a:buNone/>
              <a:tabLst/>
              <a:defRPr/>
            </a:pPr>
            <a:endParaRPr lang="en-US" sz="1200" b="0" i="0" kern="120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600"/>
              </a:spcAft>
              <a:buClrTx/>
              <a:buSzTx/>
              <a:buFontTx/>
              <a:buNone/>
              <a:tabLst/>
              <a:defRPr/>
            </a:pPr>
            <a:endParaRPr lang="en-US" sz="1200" b="0" i="0" kern="120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1200" b="0" i="0" kern="1200">
                <a:solidFill>
                  <a:schemeClr val="tx1"/>
                </a:solidFill>
                <a:effectLst/>
                <a:latin typeface="+mn-lt"/>
                <a:ea typeface="+mn-ea"/>
                <a:cs typeface="+mn-cs"/>
              </a:rPr>
              <a:t>Rescinded notices do not change underlying statute!</a:t>
            </a:r>
          </a:p>
          <a:p>
            <a:pPr marL="457200" marR="0" lvl="1" indent="0" algn="l" defTabSz="914400" rtl="0" eaLnBrk="1" fontAlgn="auto" latinLnBrk="0" hangingPunct="1">
              <a:lnSpc>
                <a:spcPct val="100000"/>
              </a:lnSpc>
              <a:spcBef>
                <a:spcPts val="0"/>
              </a:spcBef>
              <a:spcAft>
                <a:spcPts val="600"/>
              </a:spcAft>
              <a:buClrTx/>
              <a:buSzTx/>
              <a:buFontTx/>
              <a:buNone/>
              <a:tabLst/>
              <a:defRPr/>
            </a:pPr>
            <a:endParaRPr lang="en-US" sz="1200" b="0" i="0" kern="120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600"/>
              </a:spcAft>
              <a:buClrTx/>
              <a:buSzTx/>
              <a:buFontTx/>
              <a:buNone/>
              <a:tabLst/>
              <a:defRPr/>
            </a:pPr>
            <a:endParaRPr lang="en-US" sz="1200" b="0" i="0" kern="120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1200" b="0" i="0" kern="1200">
                <a:solidFill>
                  <a:schemeClr val="tx1"/>
                </a:solidFill>
                <a:effectLst/>
                <a:latin typeface="+mn-lt"/>
                <a:ea typeface="+mn-ea"/>
                <a:cs typeface="+mn-cs"/>
              </a:rPr>
              <a:t>HUD has also talked about deregulation, but we have not seen in the way we were hoping too.</a:t>
            </a:r>
          </a:p>
          <a:p>
            <a:pPr marL="457200" marR="0" lvl="1" indent="0" algn="l" defTabSz="914400" rtl="0" eaLnBrk="1" fontAlgn="auto" latinLnBrk="0" hangingPunct="1">
              <a:lnSpc>
                <a:spcPct val="100000"/>
              </a:lnSpc>
              <a:spcBef>
                <a:spcPts val="0"/>
              </a:spcBef>
              <a:spcAft>
                <a:spcPts val="600"/>
              </a:spcAft>
              <a:buClrTx/>
              <a:buSzTx/>
              <a:buFontTx/>
              <a:buNone/>
              <a:tabLst/>
              <a:defRPr/>
            </a:pPr>
            <a:r>
              <a:rPr lang="en-US" sz="1200" b="0" i="0" kern="1200">
                <a:solidFill>
                  <a:schemeClr val="tx1"/>
                </a:solidFill>
                <a:effectLst/>
                <a:latin typeface="+mn-lt"/>
                <a:ea typeface="+mn-ea"/>
                <a:cs typeface="+mn-cs"/>
              </a:rPr>
              <a:t>Rescinded guidance sometimes only muddies the water. What we’d like to see is overly complex housing programs streamlined and simplified. Not all falls on HUD, much is statutory, but there are things HUD could do. </a:t>
            </a:r>
          </a:p>
          <a:p>
            <a:pPr lvl="1">
              <a:lnSpc>
                <a:spcPct val="100000"/>
              </a:lnSpc>
              <a:spcAft>
                <a:spcPts val="600"/>
              </a:spcAft>
            </a:pPr>
            <a:endParaRPr lang="en-US"/>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37</a:t>
            </a:fld>
            <a:endParaRPr lang="en-US"/>
          </a:p>
        </p:txBody>
      </p:sp>
    </p:spTree>
    <p:extLst>
      <p:ext uri="{BB962C8B-B14F-4D97-AF65-F5344CB8AC3E}">
        <p14:creationId xmlns:p14="http://schemas.microsoft.com/office/powerpoint/2010/main" val="1120244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Aft>
                <a:spcPts val="600"/>
              </a:spcAft>
              <a:buNone/>
            </a:pPr>
            <a:r>
              <a:rPr lang="en-US" b="0" dirty="0">
                <a:latin typeface="Arial Black" panose="020B0A04020102020204" pitchFamily="34" charset="0"/>
              </a:rPr>
              <a:t>Still haven’t seen</a:t>
            </a:r>
          </a:p>
          <a:p>
            <a:pPr marL="0" indent="0">
              <a:lnSpc>
                <a:spcPct val="100000"/>
              </a:lnSpc>
              <a:spcAft>
                <a:spcPts val="600"/>
              </a:spcAft>
              <a:buNone/>
            </a:pPr>
            <a:r>
              <a:rPr lang="en-US" b="1" dirty="0">
                <a:latin typeface="Arial Black" panose="020B0A04020102020204" pitchFamily="34" charset="0"/>
              </a:rPr>
              <a:t>2025 Annual Homelessness Assessment Report -- </a:t>
            </a:r>
            <a:r>
              <a:rPr lang="en-US" dirty="0"/>
              <a:t>Expected release date unknown</a:t>
            </a:r>
          </a:p>
          <a:p>
            <a:endParaRPr lang="en-US" dirty="0"/>
          </a:p>
          <a:p>
            <a:pPr marL="0" indent="0">
              <a:lnSpc>
                <a:spcPct val="100000"/>
              </a:lnSpc>
              <a:spcAft>
                <a:spcPts val="600"/>
              </a:spcAft>
              <a:buNone/>
            </a:pPr>
            <a:r>
              <a:rPr lang="en-US">
                <a:latin typeface="Arial Black" panose="020B0A04020102020204" pitchFamily="34" charset="0"/>
              </a:rPr>
              <a:t>Challenges implementing statutory changes to rents are calculated (HOTMA)</a:t>
            </a:r>
          </a:p>
          <a:p>
            <a:pPr marL="0" indent="0">
              <a:lnSpc>
                <a:spcPct val="100000"/>
              </a:lnSpc>
              <a:spcAft>
                <a:spcPts val="600"/>
              </a:spcAft>
              <a:buNone/>
            </a:pPr>
            <a:r>
              <a:rPr lang="en-US">
                <a:latin typeface="Arial Black" panose="020B0A04020102020204" pitchFamily="34" charset="0"/>
              </a:rPr>
              <a:t>Challenges in implementing HUD’s new inspection protocol for vouchers </a:t>
            </a:r>
          </a:p>
          <a:p>
            <a:pPr lvl="1">
              <a:lnSpc>
                <a:spcPct val="100000"/>
              </a:lnSpc>
              <a:spcAft>
                <a:spcPts val="600"/>
              </a:spcAft>
            </a:pPr>
            <a:endParaRPr lang="en-US" b="1">
              <a:highlight>
                <a:srgbClr val="FFFF00"/>
              </a:highlight>
              <a:latin typeface="Arial Black" panose="020B0A04020102020204" pitchFamily="34" charset="0"/>
            </a:endParaRPr>
          </a:p>
          <a:p>
            <a:pPr lvl="1">
              <a:lnSpc>
                <a:spcPct val="100000"/>
              </a:lnSpc>
              <a:spcAft>
                <a:spcPts val="600"/>
              </a:spcAft>
            </a:pPr>
            <a:r>
              <a:rPr lang="en-US" b="1">
                <a:highlight>
                  <a:srgbClr val="FFFF00"/>
                </a:highlight>
                <a:latin typeface="Arial Black" panose="020B0A04020102020204" pitchFamily="34" charset="0"/>
              </a:rPr>
              <a:t>BABA has significant impacts on affordable housing development. Requires products to be made in America, but many don’t exist. </a:t>
            </a:r>
          </a:p>
          <a:p>
            <a:pPr lvl="1">
              <a:lnSpc>
                <a:spcPct val="100000"/>
              </a:lnSpc>
              <a:spcAft>
                <a:spcPts val="600"/>
              </a:spcAft>
            </a:pPr>
            <a:r>
              <a:rPr lang="en-US" b="1">
                <a:highlight>
                  <a:srgbClr val="FFFF00"/>
                </a:highlight>
                <a:latin typeface="Arial Black" panose="020B0A04020102020204" pitchFamily="34" charset="0"/>
              </a:rPr>
              <a:t>HUD can grant waivers but waiver process slow.</a:t>
            </a:r>
            <a:r>
              <a:rPr lang="en-US" dirty="0">
                <a:highlight>
                  <a:srgbClr val="FFFF00"/>
                </a:highlight>
              </a:rPr>
              <a:t> </a:t>
            </a:r>
          </a:p>
          <a:p>
            <a:pPr marL="457200" lvl="1" indent="0">
              <a:lnSpc>
                <a:spcPct val="100000"/>
              </a:lnSpc>
              <a:spcAft>
                <a:spcPts val="600"/>
              </a:spcAft>
              <a:buNone/>
            </a:pPr>
            <a:endParaRPr lang="en-US" dirty="0"/>
          </a:p>
          <a:p>
            <a:endParaRPr lang="en-US" dirty="0"/>
          </a:p>
        </p:txBody>
      </p:sp>
      <p:sp>
        <p:nvSpPr>
          <p:cNvPr id="4" name="Slide Number Placeholder 3"/>
          <p:cNvSpPr>
            <a:spLocks noGrp="1"/>
          </p:cNvSpPr>
          <p:nvPr>
            <p:ph type="sldNum" sz="quarter" idx="5"/>
          </p:nvPr>
        </p:nvSpPr>
        <p:spPr/>
        <p:txBody>
          <a:bodyPr/>
          <a:lstStyle/>
          <a:p>
            <a:fld id="{A4704DAB-AE56-488E-99F8-D73CC150D7CC}" type="slidenum">
              <a:rPr lang="en-US" smtClean="0"/>
              <a:t>38</a:t>
            </a:fld>
            <a:endParaRPr lang="en-US"/>
          </a:p>
        </p:txBody>
      </p:sp>
    </p:spTree>
    <p:extLst>
      <p:ext uri="{BB962C8B-B14F-4D97-AF65-F5344CB8AC3E}">
        <p14:creationId xmlns:p14="http://schemas.microsoft.com/office/powerpoint/2010/main" val="19506341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Aft>
                <a:spcPts val="600"/>
              </a:spcAft>
              <a:buNone/>
            </a:pPr>
            <a:r>
              <a:rPr lang="en-US" b="1">
                <a:latin typeface="Arial Black" panose="020B0A04020102020204" pitchFamily="34" charset="0"/>
              </a:rPr>
              <a:t>EO Comments:</a:t>
            </a:r>
          </a:p>
          <a:p>
            <a:pPr marL="171450" indent="-171450">
              <a:lnSpc>
                <a:spcPct val="100000"/>
              </a:lnSpc>
              <a:spcAft>
                <a:spcPts val="600"/>
              </a:spcAft>
              <a:buFontTx/>
              <a:buChar char="-"/>
            </a:pPr>
            <a:r>
              <a:rPr lang="en-US" b="0">
                <a:latin typeface="Arial Black" panose="020B0A04020102020204" pitchFamily="34" charset="0"/>
              </a:rPr>
              <a:t>So what’s next for housing</a:t>
            </a:r>
          </a:p>
          <a:p>
            <a:pPr marL="171450" indent="-171450">
              <a:lnSpc>
                <a:spcPct val="100000"/>
              </a:lnSpc>
              <a:spcAft>
                <a:spcPts val="600"/>
              </a:spcAft>
              <a:buFontTx/>
              <a:buChar char="-"/>
            </a:pPr>
            <a:r>
              <a:rPr lang="en-US" b="0">
                <a:latin typeface="Arial Black" panose="020B0A04020102020204" pitchFamily="34" charset="0"/>
              </a:rPr>
              <a:t>Challenging fiscal climate</a:t>
            </a:r>
          </a:p>
          <a:p>
            <a:pPr marL="171450" indent="-171450">
              <a:lnSpc>
                <a:spcPct val="100000"/>
              </a:lnSpc>
              <a:spcAft>
                <a:spcPts val="600"/>
              </a:spcAft>
              <a:buFontTx/>
              <a:buChar char="-"/>
            </a:pPr>
            <a:r>
              <a:rPr lang="en-US" b="0">
                <a:latin typeface="Arial Black" panose="020B0A04020102020204" pitchFamily="34" charset="0"/>
              </a:rPr>
              <a:t>Lots of litigation occurring adding uncertainties, expected litigation with proposed rules moving forward</a:t>
            </a:r>
          </a:p>
          <a:p>
            <a:pPr marL="171450" indent="-171450">
              <a:lnSpc>
                <a:spcPct val="100000"/>
              </a:lnSpc>
              <a:spcAft>
                <a:spcPts val="600"/>
              </a:spcAft>
              <a:buFontTx/>
              <a:buChar char="-"/>
            </a:pPr>
            <a:r>
              <a:rPr lang="en-US" b="0">
                <a:latin typeface="Arial Black" panose="020B0A04020102020204" pitchFamily="34" charset="0"/>
              </a:rPr>
              <a:t>Need for affordable housing is not going away and continue to grow</a:t>
            </a:r>
          </a:p>
          <a:p>
            <a:pPr marL="171450" indent="-171450">
              <a:lnSpc>
                <a:spcPct val="100000"/>
              </a:lnSpc>
              <a:spcAft>
                <a:spcPts val="600"/>
              </a:spcAft>
              <a:buFontTx/>
              <a:buChar char="-"/>
            </a:pPr>
            <a:r>
              <a:rPr lang="en-US" b="0">
                <a:latin typeface="Arial Black" panose="020B0A04020102020204" pitchFamily="34" charset="0"/>
              </a:rPr>
              <a:t>Aspects of Congress are concerned about “waste, fraud, and abuse” but not focused how underfunding impacts program delivery, and, that all things considered based on HUD’s own assessments, these programs work. </a:t>
            </a:r>
          </a:p>
          <a:p>
            <a:pPr marL="171450" indent="-171450">
              <a:lnSpc>
                <a:spcPct val="100000"/>
              </a:lnSpc>
              <a:spcAft>
                <a:spcPts val="600"/>
              </a:spcAft>
              <a:buFontTx/>
              <a:buChar char="-"/>
            </a:pPr>
            <a:r>
              <a:rPr lang="en-US" b="0">
                <a:latin typeface="Arial Black" panose="020B0A04020102020204" pitchFamily="34" charset="0"/>
              </a:rPr>
              <a:t>HUD lost approximately 26% of its staff. Will have significant impacts on program delivery at the federal level.</a:t>
            </a:r>
          </a:p>
          <a:p>
            <a:pPr lvl="1">
              <a:lnSpc>
                <a:spcPct val="100000"/>
              </a:lnSpc>
              <a:spcAft>
                <a:spcPts val="600"/>
              </a:spcAft>
            </a:pPr>
            <a:endParaRPr lang="en-US"/>
          </a:p>
          <a:p>
            <a:pPr marL="457200" lvl="1" indent="0">
              <a:lnSpc>
                <a:spcPct val="100000"/>
              </a:lnSpc>
              <a:spcAft>
                <a:spcPts val="600"/>
              </a:spcAft>
              <a:buNone/>
            </a:pPr>
            <a:endParaRPr lang="en-US"/>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39</a:t>
            </a:fld>
            <a:endParaRPr lang="en-US"/>
          </a:p>
        </p:txBody>
      </p:sp>
    </p:spTree>
    <p:extLst>
      <p:ext uri="{BB962C8B-B14F-4D97-AF65-F5344CB8AC3E}">
        <p14:creationId xmlns:p14="http://schemas.microsoft.com/office/powerpoint/2010/main" val="19756649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32465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A67CC-E79F-EC83-6B5A-7EF461DD8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26B4E-E0E0-05C0-585E-FF7820D40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D1A2C-38B2-992C-3E44-A3B74FDC06D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B3779C-3D84-8AFE-8065-A0B50BB9A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62BD6E-9CE5-4D77-B365-7358298CDE1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90134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ln w="0"/>
                <a:solidFill>
                  <a:prstClr val="black"/>
                </a:solidFill>
                <a:latin typeface="Arial"/>
              </a:rPr>
              <a:t>Our Engagement Matters</a:t>
            </a:r>
            <a:endParaRPr kumimoji="0" lang="en-US" sz="1200" b="1" i="0" u="none" strike="noStrike" kern="1200" cap="none" spc="0" normalizeH="0" baseline="0" noProof="0" dirty="0">
              <a:ln w="0"/>
              <a:solidFill>
                <a:prstClr val="black"/>
              </a:solidFill>
              <a:effectLst/>
              <a:uLnTx/>
              <a:uFillTx/>
              <a:latin typeface="Arial"/>
              <a:ea typeface="+mn-ea"/>
              <a:cs typeface="+mn-cs"/>
            </a:endParaRPr>
          </a:p>
          <a:p>
            <a:endParaRPr lang="en-US" dirty="0"/>
          </a:p>
          <a:p>
            <a:r>
              <a:rPr lang="en-US" dirty="0"/>
              <a:t>What we know is this: PHAs, HFAs, CDAs are overall good stewards of federal dollars. </a:t>
            </a:r>
          </a:p>
          <a:p>
            <a:endParaRPr lang="en-US" dirty="0"/>
          </a:p>
          <a:p>
            <a:r>
              <a:rPr lang="en-US" dirty="0"/>
              <a:t>Despite the challenges, Housers continue to do more with less. </a:t>
            </a:r>
          </a:p>
          <a:p>
            <a:endParaRPr lang="en-US" dirty="0"/>
          </a:p>
          <a:p>
            <a:r>
              <a:rPr lang="en-US" dirty="0"/>
              <a:t>Imagine what we could do with ample resources.</a:t>
            </a:r>
          </a:p>
        </p:txBody>
      </p:sp>
      <p:sp>
        <p:nvSpPr>
          <p:cNvPr id="4" name="Slide Number Placeholder 3"/>
          <p:cNvSpPr>
            <a:spLocks noGrp="1"/>
          </p:cNvSpPr>
          <p:nvPr>
            <p:ph type="sldNum" sz="quarter" idx="5"/>
          </p:nvPr>
        </p:nvSpPr>
        <p:spPr/>
        <p:txBody>
          <a:bodyPr/>
          <a:lstStyle/>
          <a:p>
            <a:fld id="{A4704DAB-AE56-488E-99F8-D73CC150D7CC}" type="slidenum">
              <a:rPr lang="en-US" smtClean="0"/>
              <a:t>42</a:t>
            </a:fld>
            <a:endParaRPr lang="en-US"/>
          </a:p>
        </p:txBody>
      </p:sp>
    </p:spTree>
    <p:extLst>
      <p:ext uri="{BB962C8B-B14F-4D97-AF65-F5344CB8AC3E}">
        <p14:creationId xmlns:p14="http://schemas.microsoft.com/office/powerpoint/2010/main" val="35598087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Talking Points for Congress</a:t>
            </a:r>
          </a:p>
          <a:p>
            <a:r>
              <a:rPr lang="en-US" sz="1200" b="1" i="0" kern="1200">
                <a:solidFill>
                  <a:schemeClr val="tx1"/>
                </a:solidFill>
                <a:effectLst/>
                <a:latin typeface="+mn-lt"/>
                <a:ea typeface="+mn-ea"/>
                <a:cs typeface="+mn-cs"/>
              </a:rPr>
              <a:t>FY27 HUD funding decisions are being made now.</a:t>
            </a:r>
            <a:r>
              <a:rPr lang="en-US" sz="1200" b="0" i="0" kern="1200">
                <a:solidFill>
                  <a:schemeClr val="tx1"/>
                </a:solidFill>
                <a:effectLst/>
                <a:latin typeface="+mn-lt"/>
                <a:ea typeface="+mn-ea"/>
                <a:cs typeface="+mn-cs"/>
              </a:rPr>
              <a:t> The House THUD Subcommittee markup is scheduled for May 21, making immediate outreach especially important.</a:t>
            </a:r>
          </a:p>
          <a:p>
            <a:r>
              <a:rPr lang="en-US" sz="1200" b="1" i="0" kern="1200">
                <a:solidFill>
                  <a:schemeClr val="tx1"/>
                </a:solidFill>
                <a:effectLst/>
                <a:latin typeface="+mn-lt"/>
                <a:ea typeface="+mn-ea"/>
                <a:cs typeface="+mn-cs"/>
              </a:rPr>
              <a:t>Public housing needs both operating and capital support.</a:t>
            </a:r>
            <a:r>
              <a:rPr lang="en-US" sz="1200" b="0" i="0" kern="1200">
                <a:solidFill>
                  <a:schemeClr val="tx1"/>
                </a:solidFill>
                <a:effectLst/>
                <a:latin typeface="+mn-lt"/>
                <a:ea typeface="+mn-ea"/>
                <a:cs typeface="+mn-cs"/>
              </a:rPr>
              <a:t> Shortfall funding helps stabilize some agencies, but it does not replace the need for adequate annual appropriations.</a:t>
            </a:r>
          </a:p>
          <a:p>
            <a:r>
              <a:rPr lang="en-US" sz="1200" b="1" i="0" kern="1200">
                <a:solidFill>
                  <a:schemeClr val="tx1"/>
                </a:solidFill>
                <a:effectLst/>
                <a:latin typeface="+mn-lt"/>
                <a:ea typeface="+mn-ea"/>
                <a:cs typeface="+mn-cs"/>
              </a:rPr>
              <a:t>CDBG and HOME are core local tools.</a:t>
            </a:r>
            <a:r>
              <a:rPr lang="en-US" sz="1200" b="0" i="0" kern="1200">
                <a:solidFill>
                  <a:schemeClr val="tx1"/>
                </a:solidFill>
                <a:effectLst/>
                <a:latin typeface="+mn-lt"/>
                <a:ea typeface="+mn-ea"/>
                <a:cs typeface="+mn-cs"/>
              </a:rPr>
              <a:t> Eliminating these programs would reduce local flexibility to address housing, infrastructure, and community development needs.</a:t>
            </a:r>
          </a:p>
          <a:p>
            <a:r>
              <a:rPr lang="en-US" sz="1200" b="1" i="0" kern="1200">
                <a:solidFill>
                  <a:schemeClr val="tx1"/>
                </a:solidFill>
                <a:effectLst/>
                <a:latin typeface="+mn-lt"/>
                <a:ea typeface="+mn-ea"/>
                <a:cs typeface="+mn-cs"/>
              </a:rPr>
              <a:t>Homelessness programs need stability.</a:t>
            </a:r>
            <a:r>
              <a:rPr lang="en-US" sz="1200" b="0" i="0" kern="1200">
                <a:solidFill>
                  <a:schemeClr val="tx1"/>
                </a:solidFill>
                <a:effectLst/>
                <a:latin typeface="+mn-lt"/>
                <a:ea typeface="+mn-ea"/>
                <a:cs typeface="+mn-cs"/>
              </a:rPr>
              <a:t> Communities need predictable CoC funding and clear guidance to maintain services for vulnerable residents.</a:t>
            </a:r>
          </a:p>
          <a:p>
            <a:r>
              <a:rPr lang="en-US" sz="1200" b="1" i="0" kern="1200">
                <a:solidFill>
                  <a:schemeClr val="tx1"/>
                </a:solidFill>
                <a:effectLst/>
                <a:latin typeface="+mn-lt"/>
                <a:ea typeface="+mn-ea"/>
                <a:cs typeface="+mn-cs"/>
              </a:rPr>
              <a:t>Housing supply matters, but preservation and rental assistance must remain central.</a:t>
            </a:r>
            <a:r>
              <a:rPr lang="en-US" sz="1200" b="0" i="0" kern="1200">
                <a:solidFill>
                  <a:schemeClr val="tx1"/>
                </a:solidFill>
                <a:effectLst/>
                <a:latin typeface="+mn-lt"/>
                <a:ea typeface="+mn-ea"/>
                <a:cs typeface="+mn-cs"/>
              </a:rPr>
              <a:t> New construction reforms should be paired with continued investment in existing affordable housing.</a:t>
            </a:r>
          </a:p>
          <a:p>
            <a:endParaRPr lang="en-US"/>
          </a:p>
          <a:p>
            <a:pPr fontAlgn="base"/>
            <a:r>
              <a:rPr lang="en-US" sz="1200" b="1" i="0" kern="1200">
                <a:solidFill>
                  <a:schemeClr val="tx1"/>
                </a:solidFill>
                <a:effectLst/>
                <a:latin typeface="+mn-lt"/>
                <a:ea typeface="+mn-ea"/>
                <a:cs typeface="+mn-cs"/>
              </a:rPr>
              <a:t>Local and State Advocacy</a:t>
            </a:r>
            <a:endParaRPr lang="en-US" sz="1200" b="0"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Brief mayors, county officials, and state housing leaders on what is at stake in FY27 appropriations.</a:t>
            </a:r>
          </a:p>
          <a:p>
            <a:r>
              <a:rPr lang="en-US" sz="1200" b="0" i="0" kern="1200">
                <a:solidFill>
                  <a:schemeClr val="tx1"/>
                </a:solidFill>
                <a:effectLst/>
                <a:latin typeface="+mn-lt"/>
                <a:ea typeface="+mn-ea"/>
                <a:cs typeface="+mn-cs"/>
              </a:rPr>
              <a:t>Coordinate with local CoCs ahead of the expected June 1 NOFO.</a:t>
            </a:r>
          </a:p>
          <a:p>
            <a:r>
              <a:rPr lang="en-US" sz="1200" b="0" i="0" kern="1200">
                <a:solidFill>
                  <a:schemeClr val="tx1"/>
                </a:solidFill>
                <a:effectLst/>
                <a:latin typeface="+mn-lt"/>
                <a:ea typeface="+mn-ea"/>
                <a:cs typeface="+mn-cs"/>
              </a:rPr>
              <a:t>Invite congressional offices to visit properties, meet residents, or tour community development projects.</a:t>
            </a:r>
          </a:p>
          <a:p>
            <a:endParaRPr lang="en-US"/>
          </a:p>
        </p:txBody>
      </p:sp>
      <p:sp>
        <p:nvSpPr>
          <p:cNvPr id="4" name="Slide Number Placeholder 3"/>
          <p:cNvSpPr>
            <a:spLocks noGrp="1"/>
          </p:cNvSpPr>
          <p:nvPr>
            <p:ph type="sldNum" sz="quarter" idx="5"/>
          </p:nvPr>
        </p:nvSpPr>
        <p:spPr/>
        <p:txBody>
          <a:bodyPr/>
          <a:lstStyle/>
          <a:p>
            <a:fld id="{A4704DAB-AE56-488E-99F8-D73CC150D7CC}" type="slidenum">
              <a:rPr lang="en-US" smtClean="0"/>
              <a:t>43</a:t>
            </a:fld>
            <a:endParaRPr lang="en-US"/>
          </a:p>
        </p:txBody>
      </p:sp>
    </p:spTree>
    <p:extLst>
      <p:ext uri="{BB962C8B-B14F-4D97-AF65-F5344CB8AC3E}">
        <p14:creationId xmlns:p14="http://schemas.microsoft.com/office/powerpoint/2010/main" val="20529137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Joint Center for Housing Studies – America’s Rental Housing report (look out for State of Nation’s Housing this summer!)</a:t>
            </a:r>
          </a:p>
          <a:p>
            <a:endParaRPr lang="en-US"/>
          </a:p>
          <a:p>
            <a:r>
              <a:rPr lang="en-US"/>
              <a:t>SAHF commissioned report from Abt study – Impact of Resident Services on Property Financial Performance</a:t>
            </a:r>
          </a:p>
          <a:p>
            <a:endParaRPr lang="en-US"/>
          </a:p>
          <a:p>
            <a:r>
              <a:rPr lang="en-US"/>
              <a:t>New report from economist Raj Chetty and his team at Opportunity Insights – shameless plug that Chetty will keynote NAHRO’s summer symposium – who focuses on areas of opportunity. </a:t>
            </a:r>
          </a:p>
        </p:txBody>
      </p:sp>
      <p:sp>
        <p:nvSpPr>
          <p:cNvPr id="4" name="Slide Number Placeholder 3"/>
          <p:cNvSpPr>
            <a:spLocks noGrp="1"/>
          </p:cNvSpPr>
          <p:nvPr>
            <p:ph type="sldNum" sz="quarter" idx="5"/>
          </p:nvPr>
        </p:nvSpPr>
        <p:spPr/>
        <p:txBody>
          <a:bodyPr/>
          <a:lstStyle/>
          <a:p>
            <a:fld id="{A4704DAB-AE56-488E-99F8-D73CC150D7CC}" type="slidenum">
              <a:rPr lang="en-US" smtClean="0"/>
              <a:t>44</a:t>
            </a:fld>
            <a:endParaRPr lang="en-US"/>
          </a:p>
        </p:txBody>
      </p:sp>
    </p:spTree>
    <p:extLst>
      <p:ext uri="{BB962C8B-B14F-4D97-AF65-F5344CB8AC3E}">
        <p14:creationId xmlns:p14="http://schemas.microsoft.com/office/powerpoint/2010/main" val="28076434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6434E-6E55-8196-8D04-7BD954E14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838CE0-C55B-E4E9-6FDF-793162F0A9F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F9F9EC2-BA54-5EA6-6DB9-D061B6672E66}"/>
              </a:ext>
            </a:extLst>
          </p:cNvPr>
          <p:cNvSpPr>
            <a:spLocks noGrp="1"/>
          </p:cNvSpPr>
          <p:nvPr>
            <p:ph type="body" idx="1"/>
          </p:nvPr>
        </p:nvSpPr>
        <p:spPr/>
        <p:txBody>
          <a:bodyPr/>
          <a:lstStyle/>
          <a:p>
            <a:pPr defTabSz="966612">
              <a:defRPr/>
            </a:pPr>
            <a:r>
              <a:rPr lang="en-US" sz="1300"/>
              <a:t>I will leave you this, from an African Proverb:</a:t>
            </a:r>
          </a:p>
          <a:p>
            <a:pPr defTabSz="966612">
              <a:defRPr/>
            </a:pPr>
            <a:endParaRPr lang="en-US" sz="1300"/>
          </a:p>
          <a:p>
            <a:r>
              <a:rPr lang="en-US" sz="1300"/>
              <a:t>If you want to go </a:t>
            </a:r>
            <a:r>
              <a:rPr lang="en-US" sz="1300" b="1"/>
              <a:t>FAST</a:t>
            </a:r>
            <a:r>
              <a:rPr lang="en-US" sz="1300"/>
              <a:t>, go </a:t>
            </a:r>
            <a:r>
              <a:rPr lang="en-US" sz="1300" b="1"/>
              <a:t>ALONE</a:t>
            </a:r>
            <a:r>
              <a:rPr lang="en-US" sz="1300"/>
              <a:t>.</a:t>
            </a:r>
          </a:p>
          <a:p>
            <a:endParaRPr lang="en-US" sz="1300"/>
          </a:p>
          <a:p>
            <a:r>
              <a:rPr lang="en-US" sz="1300"/>
              <a:t>You are not alone.</a:t>
            </a:r>
          </a:p>
          <a:p>
            <a:pPr defTabSz="966612">
              <a:defRPr/>
            </a:pPr>
            <a:endParaRPr lang="en-US" sz="1300"/>
          </a:p>
          <a:p>
            <a:pPr defTabSz="966612">
              <a:defRPr/>
            </a:pPr>
            <a:r>
              <a:rPr lang="en-US" sz="1300"/>
              <a:t>[If you want to go FAR, go with FRIENDS]</a:t>
            </a:r>
          </a:p>
          <a:p>
            <a:endParaRPr lang="en-US" sz="1300"/>
          </a:p>
        </p:txBody>
      </p:sp>
      <p:sp>
        <p:nvSpPr>
          <p:cNvPr id="4" name="Slide Number Placeholder 3">
            <a:extLst>
              <a:ext uri="{FF2B5EF4-FFF2-40B4-BE49-F238E27FC236}">
                <a16:creationId xmlns:a16="http://schemas.microsoft.com/office/drawing/2014/main" id="{55580A70-AE06-8532-3762-C8F2356E6CB0}"/>
              </a:ext>
            </a:extLst>
          </p:cNvPr>
          <p:cNvSpPr>
            <a:spLocks noGrp="1"/>
          </p:cNvSpPr>
          <p:nvPr>
            <p:ph type="sldNum" sz="quarter" idx="5"/>
          </p:nvPr>
        </p:nvSpPr>
        <p:spPr/>
        <p:txBody>
          <a:bodyPr/>
          <a:lstStyle/>
          <a:p>
            <a:pPr defTabSz="483306">
              <a:defRPr/>
            </a:pPr>
            <a:fld id="{005B37CB-8122-47DA-8801-560FDB092065}" type="slidenum">
              <a:rPr lang="en-US">
                <a:solidFill>
                  <a:prstClr val="black"/>
                </a:solidFill>
                <a:latin typeface="Aptos" panose="02110004020202020204"/>
              </a:rPr>
              <a:pPr defTabSz="483306">
                <a:defRPr/>
              </a:pPr>
              <a:t>49</a:t>
            </a:fld>
            <a:endParaRPr lang="en-US">
              <a:solidFill>
                <a:prstClr val="black"/>
              </a:solidFill>
              <a:latin typeface="Aptos" panose="02110004020202020204"/>
            </a:endParaRPr>
          </a:p>
        </p:txBody>
      </p:sp>
    </p:spTree>
    <p:extLst>
      <p:ext uri="{BB962C8B-B14F-4D97-AF65-F5344CB8AC3E}">
        <p14:creationId xmlns:p14="http://schemas.microsoft.com/office/powerpoint/2010/main" val="41395151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C341E-AB19-8E8C-D300-3F73557681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760968-FC8F-A9C4-52C2-ABA3B2BCBB3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135C1A-ED8C-C94C-7849-7BA1AFAD7788}"/>
              </a:ext>
            </a:extLst>
          </p:cNvPr>
          <p:cNvSpPr>
            <a:spLocks noGrp="1"/>
          </p:cNvSpPr>
          <p:nvPr>
            <p:ph type="body" idx="1"/>
          </p:nvPr>
        </p:nvSpPr>
        <p:spPr/>
        <p:txBody>
          <a:bodyPr/>
          <a:lstStyle/>
          <a:p>
            <a:r>
              <a:rPr lang="en-US" sz="1300"/>
              <a:t>If you want to go </a:t>
            </a:r>
            <a:r>
              <a:rPr lang="en-US" sz="1300" b="1"/>
              <a:t>FAR</a:t>
            </a:r>
            <a:r>
              <a:rPr lang="en-US" sz="1300"/>
              <a:t>, go with </a:t>
            </a:r>
            <a:r>
              <a:rPr lang="en-US" sz="1300" b="1"/>
              <a:t>FRIENDS</a:t>
            </a:r>
            <a:r>
              <a:rPr lang="en-US" sz="1300"/>
              <a:t>.</a:t>
            </a:r>
          </a:p>
          <a:p>
            <a:endParaRPr lang="en-US" sz="1300"/>
          </a:p>
          <a:p>
            <a:r>
              <a:rPr lang="en-US" sz="1300"/>
              <a:t>Beautiful People of NAHRO, recommit to going far.</a:t>
            </a:r>
          </a:p>
          <a:p>
            <a:endParaRPr lang="en-US" sz="1300"/>
          </a:p>
          <a:p>
            <a:r>
              <a:rPr lang="en-US" sz="1300"/>
              <a:t>You are with friends.</a:t>
            </a:r>
          </a:p>
        </p:txBody>
      </p:sp>
      <p:sp>
        <p:nvSpPr>
          <p:cNvPr id="4" name="Slide Number Placeholder 3">
            <a:extLst>
              <a:ext uri="{FF2B5EF4-FFF2-40B4-BE49-F238E27FC236}">
                <a16:creationId xmlns:a16="http://schemas.microsoft.com/office/drawing/2014/main" id="{05687EE1-4A14-D9F6-5BF1-99E0BF9A7290}"/>
              </a:ext>
            </a:extLst>
          </p:cNvPr>
          <p:cNvSpPr>
            <a:spLocks noGrp="1"/>
          </p:cNvSpPr>
          <p:nvPr>
            <p:ph type="sldNum" sz="quarter" idx="5"/>
          </p:nvPr>
        </p:nvSpPr>
        <p:spPr/>
        <p:txBody>
          <a:bodyPr/>
          <a:lstStyle/>
          <a:p>
            <a:pPr defTabSz="483306">
              <a:defRPr/>
            </a:pPr>
            <a:fld id="{005B37CB-8122-47DA-8801-560FDB092065}" type="slidenum">
              <a:rPr lang="en-US">
                <a:solidFill>
                  <a:prstClr val="black"/>
                </a:solidFill>
                <a:latin typeface="Aptos" panose="02110004020202020204"/>
              </a:rPr>
              <a:pPr defTabSz="483306">
                <a:defRPr/>
              </a:pPr>
              <a:t>50</a:t>
            </a:fld>
            <a:endParaRPr lang="en-US">
              <a:solidFill>
                <a:prstClr val="black"/>
              </a:solidFill>
              <a:latin typeface="Aptos" panose="02110004020202020204"/>
            </a:endParaRPr>
          </a:p>
        </p:txBody>
      </p:sp>
    </p:spTree>
    <p:extLst>
      <p:ext uri="{BB962C8B-B14F-4D97-AF65-F5344CB8AC3E}">
        <p14:creationId xmlns:p14="http://schemas.microsoft.com/office/powerpoint/2010/main" val="26507577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D02E-3A7E-0B02-3054-45E521F735AA}"/>
              </a:ext>
            </a:extLst>
          </p:cNvPr>
          <p:cNvSpPr>
            <a:spLocks noGrp="1"/>
          </p:cNvSpPr>
          <p:nvPr>
            <p:ph type="ctrTitle"/>
          </p:nvPr>
        </p:nvSpPr>
        <p:spPr>
          <a:xfrm>
            <a:off x="1066800" y="1122363"/>
            <a:ext cx="10058400" cy="2387600"/>
          </a:xfrm>
        </p:spPr>
        <p:txBody>
          <a:bodyPr anchor="b"/>
          <a:lstStyle>
            <a:lvl1pPr algn="ctr">
              <a:defRPr sz="6000">
                <a:latin typeface="Arial Black" panose="020B0A04020102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19E234B4-62EC-25DF-C5F0-DF6A1A31EA08}"/>
              </a:ext>
            </a:extLst>
          </p:cNvPr>
          <p:cNvSpPr>
            <a:spLocks noGrp="1"/>
          </p:cNvSpPr>
          <p:nvPr>
            <p:ph type="subTitle" idx="1"/>
          </p:nvPr>
        </p:nvSpPr>
        <p:spPr>
          <a:xfrm>
            <a:off x="1066800" y="3602038"/>
            <a:ext cx="10058400" cy="1276761"/>
          </a:xfrm>
        </p:spPr>
        <p:txBody>
          <a:bodyPr/>
          <a:lstStyle>
            <a:lvl1pPr marL="0" indent="0" algn="ctr">
              <a:buNone/>
              <a:defRPr sz="2800" b="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CDC9143E-42E1-4A53-68E1-4A532651649A}"/>
              </a:ext>
            </a:extLst>
          </p:cNvPr>
          <p:cNvSpPr>
            <a:spLocks noGrp="1"/>
          </p:cNvSpPr>
          <p:nvPr>
            <p:ph type="ftr" sz="quarter" idx="11"/>
          </p:nvPr>
        </p:nvSpPr>
        <p:spPr/>
        <p:txBody>
          <a:bodyPr/>
          <a:lstStyle/>
          <a:p>
            <a:r>
              <a:rPr lang="en-US"/>
              <a:t>10</a:t>
            </a:r>
          </a:p>
        </p:txBody>
      </p:sp>
      <p:cxnSp>
        <p:nvCxnSpPr>
          <p:cNvPr id="11" name="Straight Connector 10">
            <a:extLst>
              <a:ext uri="{FF2B5EF4-FFF2-40B4-BE49-F238E27FC236}">
                <a16:creationId xmlns:a16="http://schemas.microsoft.com/office/drawing/2014/main" id="{142EA46E-F20A-100A-FA72-3F0CC0C80E1E}"/>
              </a:ext>
            </a:extLst>
          </p:cNvPr>
          <p:cNvCxnSpPr>
            <a:cxnSpLocks/>
          </p:cNvCxnSpPr>
          <p:nvPr/>
        </p:nvCxnSpPr>
        <p:spPr>
          <a:xfrm>
            <a:off x="838200" y="3519656"/>
            <a:ext cx="1051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white and black city skyline&#10;&#10;Description automatically generated">
            <a:extLst>
              <a:ext uri="{FF2B5EF4-FFF2-40B4-BE49-F238E27FC236}">
                <a16:creationId xmlns:a16="http://schemas.microsoft.com/office/drawing/2014/main" id="{B07221FD-1EF8-2B17-07DE-2B581E71B1B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67250" y="5262151"/>
            <a:ext cx="1901557" cy="1276761"/>
          </a:xfrm>
          <a:prstGeom prst="rect">
            <a:avLst/>
          </a:prstGeom>
        </p:spPr>
      </p:pic>
    </p:spTree>
    <p:extLst>
      <p:ext uri="{BB962C8B-B14F-4D97-AF65-F5344CB8AC3E}">
        <p14:creationId xmlns:p14="http://schemas.microsoft.com/office/powerpoint/2010/main" val="12915439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645C51D-063B-C73B-4E37-36DE054F9988}"/>
              </a:ext>
            </a:extLst>
          </p:cNvPr>
          <p:cNvSpPr>
            <a:spLocks noGrp="1"/>
          </p:cNvSpPr>
          <p:nvPr>
            <p:ph type="title"/>
          </p:nvPr>
        </p:nvSpPr>
        <p:spPr>
          <a:xfrm>
            <a:off x="831850" y="1709738"/>
            <a:ext cx="10515600" cy="2852737"/>
          </a:xfrm>
        </p:spPr>
        <p:txBody>
          <a:bodyPr anchor="b">
            <a:normAutofit/>
          </a:bodyPr>
          <a:lstStyle>
            <a:lvl1pPr>
              <a:defRPr sz="6000">
                <a:latin typeface="Arial Black" panose="020B0A04020102020204" pitchFamily="34" charset="0"/>
              </a:defRPr>
            </a:lvl1pPr>
          </a:lstStyle>
          <a:p>
            <a:r>
              <a:rPr lang="en-US"/>
              <a:t>Click to edit Master title style</a:t>
            </a:r>
          </a:p>
        </p:txBody>
      </p:sp>
      <p:sp>
        <p:nvSpPr>
          <p:cNvPr id="9" name="Text Placeholder 2">
            <a:extLst>
              <a:ext uri="{FF2B5EF4-FFF2-40B4-BE49-F238E27FC236}">
                <a16:creationId xmlns:a16="http://schemas.microsoft.com/office/drawing/2014/main" id="{F31B0C1F-3BFA-12BB-A073-04E6B4BEDA2E}"/>
              </a:ext>
            </a:extLst>
          </p:cNvPr>
          <p:cNvSpPr>
            <a:spLocks noGrp="1"/>
          </p:cNvSpPr>
          <p:nvPr>
            <p:ph type="body" idx="1"/>
          </p:nvPr>
        </p:nvSpPr>
        <p:spPr>
          <a:xfrm>
            <a:off x="831850" y="4589464"/>
            <a:ext cx="10521950" cy="558798"/>
          </a:xfrm>
        </p:spPr>
        <p:txBody>
          <a:bodyPr/>
          <a:lstStyle>
            <a:lvl1pPr marL="0" indent="0">
              <a:buNone/>
              <a:defRPr b="0">
                <a:solidFill>
                  <a:schemeClr val="tx1"/>
                </a:solidFill>
              </a:defRPr>
            </a:lvl1pPr>
          </a:lstStyle>
          <a:p>
            <a:pPr lvl="0"/>
            <a:r>
              <a:rPr lang="en-US"/>
              <a:t>Click to edit Master text styles</a:t>
            </a:r>
          </a:p>
        </p:txBody>
      </p:sp>
      <p:cxnSp>
        <p:nvCxnSpPr>
          <p:cNvPr id="14" name="Straight Connector 13">
            <a:extLst>
              <a:ext uri="{FF2B5EF4-FFF2-40B4-BE49-F238E27FC236}">
                <a16:creationId xmlns:a16="http://schemas.microsoft.com/office/drawing/2014/main" id="{4A83BC3F-5FE4-92EE-E984-1C4B214B9544}"/>
              </a:ext>
            </a:extLst>
          </p:cNvPr>
          <p:cNvCxnSpPr>
            <a:cxnSpLocks/>
          </p:cNvCxnSpPr>
          <p:nvPr/>
        </p:nvCxnSpPr>
        <p:spPr>
          <a:xfrm>
            <a:off x="838200" y="4494213"/>
            <a:ext cx="1051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ooter Placeholder 16">
            <a:extLst>
              <a:ext uri="{FF2B5EF4-FFF2-40B4-BE49-F238E27FC236}">
                <a16:creationId xmlns:a16="http://schemas.microsoft.com/office/drawing/2014/main" id="{E66037F5-F6DA-4914-D883-C341BA9A4719}"/>
              </a:ext>
            </a:extLst>
          </p:cNvPr>
          <p:cNvSpPr>
            <a:spLocks noGrp="1"/>
          </p:cNvSpPr>
          <p:nvPr>
            <p:ph type="ftr" sz="quarter" idx="11"/>
          </p:nvPr>
        </p:nvSpPr>
        <p:spPr/>
        <p:txBody>
          <a:bodyPr/>
          <a:lstStyle/>
          <a:p>
            <a:r>
              <a:rPr lang="en-US"/>
              <a:t>10</a:t>
            </a:r>
          </a:p>
        </p:txBody>
      </p:sp>
      <p:pic>
        <p:nvPicPr>
          <p:cNvPr id="3" name="Picture 2" descr="A white and black city skyline&#10;&#10;Description automatically generated">
            <a:extLst>
              <a:ext uri="{FF2B5EF4-FFF2-40B4-BE49-F238E27FC236}">
                <a16:creationId xmlns:a16="http://schemas.microsoft.com/office/drawing/2014/main" id="{7F53C02F-650C-96EA-638D-6AEB15F7A4F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67250" y="5262151"/>
            <a:ext cx="1901557" cy="1276761"/>
          </a:xfrm>
          <a:prstGeom prst="rect">
            <a:avLst/>
          </a:prstGeom>
        </p:spPr>
      </p:pic>
    </p:spTree>
    <p:extLst>
      <p:ext uri="{BB962C8B-B14F-4D97-AF65-F5344CB8AC3E}">
        <p14:creationId xmlns:p14="http://schemas.microsoft.com/office/powerpoint/2010/main" val="2840000749"/>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D3A7-1E49-38EC-96FE-528AC9826912}"/>
              </a:ext>
            </a:extLst>
          </p:cNvPr>
          <p:cNvSpPr>
            <a:spLocks noGrp="1"/>
          </p:cNvSpPr>
          <p:nvPr>
            <p:ph type="title"/>
          </p:nvPr>
        </p:nvSpPr>
        <p:spPr>
          <a:xfrm>
            <a:off x="838199" y="365125"/>
            <a:ext cx="8904739"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9F56C499-5542-79AE-7613-8E231CC11772}"/>
              </a:ext>
            </a:extLst>
          </p:cNvPr>
          <p:cNvSpPr>
            <a:spLocks noGrp="1"/>
          </p:cNvSpPr>
          <p:nvPr>
            <p:ph idx="1"/>
          </p:nvPr>
        </p:nvSpPr>
        <p:spPr>
          <a:xfrm>
            <a:off x="838200" y="1825625"/>
            <a:ext cx="966536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5AB5F06-DB42-F537-89DE-F369B42DF63F}"/>
              </a:ext>
            </a:extLst>
          </p:cNvPr>
          <p:cNvSpPr>
            <a:spLocks noGrp="1"/>
          </p:cNvSpPr>
          <p:nvPr>
            <p:ph type="ftr" sz="quarter" idx="11"/>
          </p:nvPr>
        </p:nvSpPr>
        <p:spPr/>
        <p:txBody>
          <a:bodyPr/>
          <a:lstStyle/>
          <a:p>
            <a:r>
              <a:rPr lang="en-US"/>
              <a:t>10</a:t>
            </a:r>
          </a:p>
        </p:txBody>
      </p:sp>
      <p:sp>
        <p:nvSpPr>
          <p:cNvPr id="7" name="Arrow: Notched Right 7">
            <a:extLst>
              <a:ext uri="{FF2B5EF4-FFF2-40B4-BE49-F238E27FC236}">
                <a16:creationId xmlns:a16="http://schemas.microsoft.com/office/drawing/2014/main" id="{9C4755E3-2843-F474-5377-CB78F380C91E}"/>
              </a:ext>
            </a:extLst>
          </p:cNvPr>
          <p:cNvSpPr>
            <a:spLocks/>
          </p:cNvSpPr>
          <p:nvPr/>
        </p:nvSpPr>
        <p:spPr>
          <a:xfrm>
            <a:off x="9742939"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hite and black city skyline&#10;&#10;Description automatically generated">
            <a:extLst>
              <a:ext uri="{FF2B5EF4-FFF2-40B4-BE49-F238E27FC236}">
                <a16:creationId xmlns:a16="http://schemas.microsoft.com/office/drawing/2014/main" id="{53896610-6491-1936-3C36-81C931875B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0" y="465141"/>
            <a:ext cx="1703643" cy="1143876"/>
          </a:xfrm>
          <a:prstGeom prst="rect">
            <a:avLst/>
          </a:prstGeom>
        </p:spPr>
      </p:pic>
      <p:sp>
        <p:nvSpPr>
          <p:cNvPr id="4" name="Date Placeholder 3">
            <a:extLst>
              <a:ext uri="{FF2B5EF4-FFF2-40B4-BE49-F238E27FC236}">
                <a16:creationId xmlns:a16="http://schemas.microsoft.com/office/drawing/2014/main" id="{D39228C9-EBB9-61E8-7659-94CA19A1A2D5}"/>
              </a:ext>
            </a:extLst>
          </p:cNvPr>
          <p:cNvSpPr>
            <a:spLocks noGrp="1"/>
          </p:cNvSpPr>
          <p:nvPr>
            <p:ph type="dt" sz="half" idx="12"/>
          </p:nvPr>
        </p:nvSpPr>
        <p:spPr/>
        <p:txBody>
          <a:bodyPr/>
          <a:lstStyle/>
          <a:p>
            <a:endParaRPr lang="en-US"/>
          </a:p>
        </p:txBody>
      </p:sp>
      <p:sp>
        <p:nvSpPr>
          <p:cNvPr id="8" name="Slide Number Placeholder 7">
            <a:extLst>
              <a:ext uri="{FF2B5EF4-FFF2-40B4-BE49-F238E27FC236}">
                <a16:creationId xmlns:a16="http://schemas.microsoft.com/office/drawing/2014/main" id="{36F3602C-567E-E13B-5E55-22ACC95FD914}"/>
              </a:ext>
            </a:extLst>
          </p:cNvPr>
          <p:cNvSpPr>
            <a:spLocks noGrp="1"/>
          </p:cNvSpPr>
          <p:nvPr>
            <p:ph type="sldNum" sz="quarter" idx="13"/>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4092471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and Content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D3A7-1E49-38EC-96FE-528AC9826912}"/>
              </a:ext>
            </a:extLst>
          </p:cNvPr>
          <p:cNvSpPr>
            <a:spLocks noGrp="1"/>
          </p:cNvSpPr>
          <p:nvPr>
            <p:ph type="title"/>
          </p:nvPr>
        </p:nvSpPr>
        <p:spPr>
          <a:xfrm>
            <a:off x="838199" y="365125"/>
            <a:ext cx="8904739"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9F56C499-5542-79AE-7613-8E231CC11772}"/>
              </a:ext>
            </a:extLst>
          </p:cNvPr>
          <p:cNvSpPr>
            <a:spLocks noGrp="1"/>
          </p:cNvSpPr>
          <p:nvPr>
            <p:ph idx="1"/>
          </p:nvPr>
        </p:nvSpPr>
        <p:spPr>
          <a:xfrm>
            <a:off x="838200" y="1825625"/>
            <a:ext cx="966536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5AB5F06-DB42-F537-89DE-F369B42DF63F}"/>
              </a:ext>
            </a:extLst>
          </p:cNvPr>
          <p:cNvSpPr>
            <a:spLocks noGrp="1"/>
          </p:cNvSpPr>
          <p:nvPr>
            <p:ph type="ftr" sz="quarter" idx="11"/>
          </p:nvPr>
        </p:nvSpPr>
        <p:spPr/>
        <p:txBody>
          <a:bodyPr/>
          <a:lstStyle/>
          <a:p>
            <a:r>
              <a:rPr lang="en-US"/>
              <a:t>10</a:t>
            </a:r>
          </a:p>
        </p:txBody>
      </p:sp>
      <p:sp>
        <p:nvSpPr>
          <p:cNvPr id="7" name="Arrow: Notched Right 7">
            <a:extLst>
              <a:ext uri="{FF2B5EF4-FFF2-40B4-BE49-F238E27FC236}">
                <a16:creationId xmlns:a16="http://schemas.microsoft.com/office/drawing/2014/main" id="{9C4755E3-2843-F474-5377-CB78F380C91E}"/>
              </a:ext>
            </a:extLst>
          </p:cNvPr>
          <p:cNvSpPr>
            <a:spLocks/>
          </p:cNvSpPr>
          <p:nvPr/>
        </p:nvSpPr>
        <p:spPr>
          <a:xfrm>
            <a:off x="8496300" y="-330666"/>
            <a:ext cx="4313548"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hite and black city skyline&#10;&#10;Description automatically generated">
            <a:extLst>
              <a:ext uri="{FF2B5EF4-FFF2-40B4-BE49-F238E27FC236}">
                <a16:creationId xmlns:a16="http://schemas.microsoft.com/office/drawing/2014/main" id="{53896610-6491-1936-3C36-81C931875B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27632" y="465141"/>
            <a:ext cx="1703643" cy="1143876"/>
          </a:xfrm>
          <a:prstGeom prst="rect">
            <a:avLst/>
          </a:prstGeom>
        </p:spPr>
      </p:pic>
      <p:sp>
        <p:nvSpPr>
          <p:cNvPr id="4" name="Date Placeholder 3">
            <a:extLst>
              <a:ext uri="{FF2B5EF4-FFF2-40B4-BE49-F238E27FC236}">
                <a16:creationId xmlns:a16="http://schemas.microsoft.com/office/drawing/2014/main" id="{D39228C9-EBB9-61E8-7659-94CA19A1A2D5}"/>
              </a:ext>
            </a:extLst>
          </p:cNvPr>
          <p:cNvSpPr>
            <a:spLocks noGrp="1"/>
          </p:cNvSpPr>
          <p:nvPr>
            <p:ph type="dt" sz="half" idx="12"/>
          </p:nvPr>
        </p:nvSpPr>
        <p:spPr/>
        <p:txBody>
          <a:bodyPr/>
          <a:lstStyle/>
          <a:p>
            <a:endParaRPr lang="en-US"/>
          </a:p>
        </p:txBody>
      </p:sp>
      <p:sp>
        <p:nvSpPr>
          <p:cNvPr id="8" name="Slide Number Placeholder 7">
            <a:extLst>
              <a:ext uri="{FF2B5EF4-FFF2-40B4-BE49-F238E27FC236}">
                <a16:creationId xmlns:a16="http://schemas.microsoft.com/office/drawing/2014/main" id="{36F3602C-567E-E13B-5E55-22ACC95FD914}"/>
              </a:ext>
            </a:extLst>
          </p:cNvPr>
          <p:cNvSpPr>
            <a:spLocks noGrp="1"/>
          </p:cNvSpPr>
          <p:nvPr>
            <p:ph type="sldNum" sz="quarter" idx="13"/>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46849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2_Title and Content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D3A7-1E49-38EC-96FE-528AC9826912}"/>
              </a:ext>
            </a:extLst>
          </p:cNvPr>
          <p:cNvSpPr>
            <a:spLocks noGrp="1"/>
          </p:cNvSpPr>
          <p:nvPr>
            <p:ph type="title"/>
          </p:nvPr>
        </p:nvSpPr>
        <p:spPr>
          <a:xfrm>
            <a:off x="838199" y="365125"/>
            <a:ext cx="8904739"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9F56C499-5542-79AE-7613-8E231CC11772}"/>
              </a:ext>
            </a:extLst>
          </p:cNvPr>
          <p:cNvSpPr>
            <a:spLocks noGrp="1"/>
          </p:cNvSpPr>
          <p:nvPr>
            <p:ph idx="1"/>
          </p:nvPr>
        </p:nvSpPr>
        <p:spPr>
          <a:xfrm>
            <a:off x="838200" y="1825625"/>
            <a:ext cx="966536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5AB5F06-DB42-F537-89DE-F369B42DF63F}"/>
              </a:ext>
            </a:extLst>
          </p:cNvPr>
          <p:cNvSpPr>
            <a:spLocks noGrp="1"/>
          </p:cNvSpPr>
          <p:nvPr>
            <p:ph type="ftr" sz="quarter" idx="11"/>
          </p:nvPr>
        </p:nvSpPr>
        <p:spPr/>
        <p:txBody>
          <a:bodyPr/>
          <a:lstStyle/>
          <a:p>
            <a:r>
              <a:rPr lang="en-US"/>
              <a:t>10</a:t>
            </a:r>
          </a:p>
        </p:txBody>
      </p:sp>
      <p:sp>
        <p:nvSpPr>
          <p:cNvPr id="7" name="Arrow: Notched Right 7">
            <a:extLst>
              <a:ext uri="{FF2B5EF4-FFF2-40B4-BE49-F238E27FC236}">
                <a16:creationId xmlns:a16="http://schemas.microsoft.com/office/drawing/2014/main" id="{9C4755E3-2843-F474-5377-CB78F380C91E}"/>
              </a:ext>
            </a:extLst>
          </p:cNvPr>
          <p:cNvSpPr>
            <a:spLocks/>
          </p:cNvSpPr>
          <p:nvPr/>
        </p:nvSpPr>
        <p:spPr>
          <a:xfrm>
            <a:off x="9067800" y="136525"/>
            <a:ext cx="3000559" cy="226377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hite and black city skyline&#10;&#10;Description automatically generated">
            <a:extLst>
              <a:ext uri="{FF2B5EF4-FFF2-40B4-BE49-F238E27FC236}">
                <a16:creationId xmlns:a16="http://schemas.microsoft.com/office/drawing/2014/main" id="{53896610-6491-1936-3C36-81C931875B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9133" y="679030"/>
            <a:ext cx="1542186" cy="1035469"/>
          </a:xfrm>
          <a:prstGeom prst="rect">
            <a:avLst/>
          </a:prstGeom>
        </p:spPr>
      </p:pic>
      <p:sp>
        <p:nvSpPr>
          <p:cNvPr id="4" name="Date Placeholder 3">
            <a:extLst>
              <a:ext uri="{FF2B5EF4-FFF2-40B4-BE49-F238E27FC236}">
                <a16:creationId xmlns:a16="http://schemas.microsoft.com/office/drawing/2014/main" id="{D39228C9-EBB9-61E8-7659-94CA19A1A2D5}"/>
              </a:ext>
            </a:extLst>
          </p:cNvPr>
          <p:cNvSpPr>
            <a:spLocks noGrp="1"/>
          </p:cNvSpPr>
          <p:nvPr>
            <p:ph type="dt" sz="half" idx="12"/>
          </p:nvPr>
        </p:nvSpPr>
        <p:spPr/>
        <p:txBody>
          <a:bodyPr/>
          <a:lstStyle/>
          <a:p>
            <a:endParaRPr lang="en-US"/>
          </a:p>
        </p:txBody>
      </p:sp>
      <p:sp>
        <p:nvSpPr>
          <p:cNvPr id="8" name="Slide Number Placeholder 7">
            <a:extLst>
              <a:ext uri="{FF2B5EF4-FFF2-40B4-BE49-F238E27FC236}">
                <a16:creationId xmlns:a16="http://schemas.microsoft.com/office/drawing/2014/main" id="{36F3602C-567E-E13B-5E55-22ACC95FD914}"/>
              </a:ext>
            </a:extLst>
          </p:cNvPr>
          <p:cNvSpPr>
            <a:spLocks noGrp="1"/>
          </p:cNvSpPr>
          <p:nvPr>
            <p:ph type="sldNum" sz="quarter" idx="13"/>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137770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Stand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D3A7-1E49-38EC-96FE-528AC9826912}"/>
              </a:ext>
            </a:extLst>
          </p:cNvPr>
          <p:cNvSpPr>
            <a:spLocks noGrp="1"/>
          </p:cNvSpPr>
          <p:nvPr>
            <p:ph type="title"/>
          </p:nvPr>
        </p:nvSpPr>
        <p:spPr>
          <a:xfrm>
            <a:off x="838199" y="365125"/>
            <a:ext cx="9665367"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9F56C499-5542-79AE-7613-8E231CC11772}"/>
              </a:ext>
            </a:extLst>
          </p:cNvPr>
          <p:cNvSpPr>
            <a:spLocks noGrp="1"/>
          </p:cNvSpPr>
          <p:nvPr>
            <p:ph idx="1"/>
          </p:nvPr>
        </p:nvSpPr>
        <p:spPr>
          <a:xfrm>
            <a:off x="838200" y="1825625"/>
            <a:ext cx="966536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5AB5F06-DB42-F537-89DE-F369B42DF63F}"/>
              </a:ext>
            </a:extLst>
          </p:cNvPr>
          <p:cNvSpPr>
            <a:spLocks noGrp="1"/>
          </p:cNvSpPr>
          <p:nvPr>
            <p:ph type="ftr" sz="quarter" idx="11"/>
          </p:nvPr>
        </p:nvSpPr>
        <p:spPr/>
        <p:txBody>
          <a:bodyPr/>
          <a:lstStyle/>
          <a:p>
            <a:r>
              <a:rPr lang="en-US"/>
              <a:t>10</a:t>
            </a:r>
          </a:p>
        </p:txBody>
      </p:sp>
      <p:pic>
        <p:nvPicPr>
          <p:cNvPr id="6" name="Picture 5" descr="A white and black city skyline&#10;&#10;Description automatically generated">
            <a:extLst>
              <a:ext uri="{FF2B5EF4-FFF2-40B4-BE49-F238E27FC236}">
                <a16:creationId xmlns:a16="http://schemas.microsoft.com/office/drawing/2014/main" id="{53896610-6491-1936-3C36-81C931875B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36079" y="345034"/>
            <a:ext cx="2061408" cy="1384090"/>
          </a:xfrm>
          <a:prstGeom prst="rect">
            <a:avLst/>
          </a:prstGeom>
        </p:spPr>
      </p:pic>
      <p:pic>
        <p:nvPicPr>
          <p:cNvPr id="10" name="Picture 9" descr="A black background with pink text&#10;&#10;Description automatically generated">
            <a:extLst>
              <a:ext uri="{FF2B5EF4-FFF2-40B4-BE49-F238E27FC236}">
                <a16:creationId xmlns:a16="http://schemas.microsoft.com/office/drawing/2014/main" id="{F4B036C6-EFFF-7791-24F6-992797FE835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42509" y="5731493"/>
            <a:ext cx="1612395" cy="908306"/>
          </a:xfrm>
          <a:prstGeom prst="rect">
            <a:avLst/>
          </a:prstGeom>
        </p:spPr>
      </p:pic>
    </p:spTree>
    <p:extLst>
      <p:ext uri="{BB962C8B-B14F-4D97-AF65-F5344CB8AC3E}">
        <p14:creationId xmlns:p14="http://schemas.microsoft.com/office/powerpoint/2010/main" val="748015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lumn Content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94CD6-4F49-EEDF-C661-E43AAF046D8F}"/>
              </a:ext>
            </a:extLst>
          </p:cNvPr>
          <p:cNvSpPr>
            <a:spLocks noGrp="1"/>
          </p:cNvSpPr>
          <p:nvPr>
            <p:ph type="title"/>
          </p:nvPr>
        </p:nvSpPr>
        <p:spPr>
          <a:xfrm>
            <a:off x="838201" y="365125"/>
            <a:ext cx="8904738"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E8E74E57-20E0-E8B6-B798-B27EA7826251}"/>
              </a:ext>
            </a:extLst>
          </p:cNvPr>
          <p:cNvSpPr>
            <a:spLocks noGrp="1"/>
          </p:cNvSpPr>
          <p:nvPr>
            <p:ph sz="half" idx="1"/>
          </p:nvPr>
        </p:nvSpPr>
        <p:spPr>
          <a:xfrm>
            <a:off x="838200" y="1825625"/>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AA2F3E-6879-CDE4-503F-FCF8639DFDAA}"/>
              </a:ext>
            </a:extLst>
          </p:cNvPr>
          <p:cNvSpPr>
            <a:spLocks noGrp="1"/>
          </p:cNvSpPr>
          <p:nvPr>
            <p:ph sz="half" idx="2"/>
          </p:nvPr>
        </p:nvSpPr>
        <p:spPr>
          <a:xfrm>
            <a:off x="5919537" y="1825625"/>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2D94740-DFE9-5066-F33B-FB669E19BC11}"/>
              </a:ext>
            </a:extLst>
          </p:cNvPr>
          <p:cNvSpPr>
            <a:spLocks noGrp="1"/>
          </p:cNvSpPr>
          <p:nvPr>
            <p:ph type="ftr" sz="quarter" idx="11"/>
          </p:nvPr>
        </p:nvSpPr>
        <p:spPr/>
        <p:txBody>
          <a:bodyPr/>
          <a:lstStyle/>
          <a:p>
            <a:r>
              <a:rPr lang="en-US"/>
              <a:t>10</a:t>
            </a:r>
          </a:p>
        </p:txBody>
      </p:sp>
      <p:sp>
        <p:nvSpPr>
          <p:cNvPr id="10" name="Arrow: Notched Right 7">
            <a:extLst>
              <a:ext uri="{FF2B5EF4-FFF2-40B4-BE49-F238E27FC236}">
                <a16:creationId xmlns:a16="http://schemas.microsoft.com/office/drawing/2014/main" id="{2A6F4A4F-2187-B013-F038-312B202B4C74}"/>
              </a:ext>
            </a:extLst>
          </p:cNvPr>
          <p:cNvSpPr>
            <a:spLocks/>
          </p:cNvSpPr>
          <p:nvPr/>
        </p:nvSpPr>
        <p:spPr>
          <a:xfrm>
            <a:off x="9742939"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white and black city skyline&#10;&#10;Description automatically generated">
            <a:extLst>
              <a:ext uri="{FF2B5EF4-FFF2-40B4-BE49-F238E27FC236}">
                <a16:creationId xmlns:a16="http://schemas.microsoft.com/office/drawing/2014/main" id="{F3DA6176-A74B-10D1-AD2D-5FB6C59E1EF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0" y="465141"/>
            <a:ext cx="1703643" cy="1143876"/>
          </a:xfrm>
          <a:prstGeom prst="rect">
            <a:avLst/>
          </a:prstGeom>
        </p:spPr>
      </p:pic>
    </p:spTree>
    <p:extLst>
      <p:ext uri="{BB962C8B-B14F-4D97-AF65-F5344CB8AC3E}">
        <p14:creationId xmlns:p14="http://schemas.microsoft.com/office/powerpoint/2010/main" val="233033700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lumn Content - Stand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94CD6-4F49-EEDF-C661-E43AAF046D8F}"/>
              </a:ext>
            </a:extLst>
          </p:cNvPr>
          <p:cNvSpPr>
            <a:spLocks noGrp="1"/>
          </p:cNvSpPr>
          <p:nvPr>
            <p:ph type="title"/>
          </p:nvPr>
        </p:nvSpPr>
        <p:spPr>
          <a:xfrm>
            <a:off x="838201" y="365125"/>
            <a:ext cx="9653336"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E8E74E57-20E0-E8B6-B798-B27EA7826251}"/>
              </a:ext>
            </a:extLst>
          </p:cNvPr>
          <p:cNvSpPr>
            <a:spLocks noGrp="1"/>
          </p:cNvSpPr>
          <p:nvPr>
            <p:ph sz="half" idx="1"/>
          </p:nvPr>
        </p:nvSpPr>
        <p:spPr>
          <a:xfrm>
            <a:off x="838200" y="1825625"/>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AA2F3E-6879-CDE4-503F-FCF8639DFDAA}"/>
              </a:ext>
            </a:extLst>
          </p:cNvPr>
          <p:cNvSpPr>
            <a:spLocks noGrp="1"/>
          </p:cNvSpPr>
          <p:nvPr>
            <p:ph sz="half" idx="2"/>
          </p:nvPr>
        </p:nvSpPr>
        <p:spPr>
          <a:xfrm>
            <a:off x="5919537" y="1825625"/>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2D94740-DFE9-5066-F33B-FB669E19BC11}"/>
              </a:ext>
            </a:extLst>
          </p:cNvPr>
          <p:cNvSpPr>
            <a:spLocks noGrp="1"/>
          </p:cNvSpPr>
          <p:nvPr>
            <p:ph type="ftr" sz="quarter" idx="11"/>
          </p:nvPr>
        </p:nvSpPr>
        <p:spPr/>
        <p:txBody>
          <a:bodyPr/>
          <a:lstStyle/>
          <a:p>
            <a:r>
              <a:rPr lang="en-US"/>
              <a:t>10</a:t>
            </a:r>
          </a:p>
        </p:txBody>
      </p:sp>
      <p:pic>
        <p:nvPicPr>
          <p:cNvPr id="9" name="Picture 8" descr="A black background with pink text&#10;&#10;Description automatically generated">
            <a:extLst>
              <a:ext uri="{FF2B5EF4-FFF2-40B4-BE49-F238E27FC236}">
                <a16:creationId xmlns:a16="http://schemas.microsoft.com/office/drawing/2014/main" id="{222B1EA6-0778-4AD2-C0E3-9AEB4B0DFE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2509" y="5731493"/>
            <a:ext cx="1612395" cy="908306"/>
          </a:xfrm>
          <a:prstGeom prst="rect">
            <a:avLst/>
          </a:prstGeom>
        </p:spPr>
      </p:pic>
    </p:spTree>
    <p:extLst>
      <p:ext uri="{BB962C8B-B14F-4D97-AF65-F5344CB8AC3E}">
        <p14:creationId xmlns:p14="http://schemas.microsoft.com/office/powerpoint/2010/main" val="16920482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Two Header Two Column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528B-8C12-049F-88B4-555D80A01400}"/>
              </a:ext>
            </a:extLst>
          </p:cNvPr>
          <p:cNvSpPr>
            <a:spLocks noGrp="1"/>
          </p:cNvSpPr>
          <p:nvPr>
            <p:ph type="title"/>
          </p:nvPr>
        </p:nvSpPr>
        <p:spPr>
          <a:xfrm>
            <a:off x="839789" y="365125"/>
            <a:ext cx="8903150" cy="1325563"/>
          </a:xfrm>
        </p:spPr>
        <p:txBody>
          <a:bodyPr>
            <a:normAutofit/>
          </a:bodyPr>
          <a:lstStyle>
            <a:lvl1pPr>
              <a:defRPr sz="4000" b="1"/>
            </a:lvl1pPr>
          </a:lstStyle>
          <a:p>
            <a:r>
              <a:rPr lang="en-US"/>
              <a:t>Click to edit Master title style</a:t>
            </a:r>
          </a:p>
        </p:txBody>
      </p:sp>
      <p:sp>
        <p:nvSpPr>
          <p:cNvPr id="3" name="Text Placeholder 2">
            <a:extLst>
              <a:ext uri="{FF2B5EF4-FFF2-40B4-BE49-F238E27FC236}">
                <a16:creationId xmlns:a16="http://schemas.microsoft.com/office/drawing/2014/main" id="{070ED2F9-ED99-935A-9B19-6F028F9338BC}"/>
              </a:ext>
            </a:extLst>
          </p:cNvPr>
          <p:cNvSpPr>
            <a:spLocks noGrp="1"/>
          </p:cNvSpPr>
          <p:nvPr>
            <p:ph type="body" idx="1" hasCustomPrompt="1"/>
          </p:nvPr>
        </p:nvSpPr>
        <p:spPr>
          <a:xfrm>
            <a:off x="839788" y="1681163"/>
            <a:ext cx="4571999" cy="823912"/>
          </a:xfrm>
        </p:spPr>
        <p:txBody>
          <a:bodyPr anchor="b"/>
          <a:lstStyle>
            <a:lvl1pPr marL="0" indent="0">
              <a:buNone/>
              <a:defRPr sz="2400" b="1">
                <a:latin typeface="Arial Black" panose="020B0A04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DF38-4261-9E25-6FC4-CDD5AC77926C}"/>
              </a:ext>
            </a:extLst>
          </p:cNvPr>
          <p:cNvSpPr>
            <a:spLocks noGrp="1"/>
          </p:cNvSpPr>
          <p:nvPr>
            <p:ph sz="half" idx="2"/>
          </p:nvPr>
        </p:nvSpPr>
        <p:spPr>
          <a:xfrm>
            <a:off x="839787" y="2505075"/>
            <a:ext cx="457200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F34A51D-FB1C-C7FA-5523-52971E8089DA}"/>
              </a:ext>
            </a:extLst>
          </p:cNvPr>
          <p:cNvSpPr>
            <a:spLocks noGrp="1"/>
          </p:cNvSpPr>
          <p:nvPr>
            <p:ph type="body" sz="quarter" idx="3" hasCustomPrompt="1"/>
          </p:nvPr>
        </p:nvSpPr>
        <p:spPr>
          <a:xfrm>
            <a:off x="5931559" y="1681163"/>
            <a:ext cx="4572000" cy="823912"/>
          </a:xfrm>
        </p:spPr>
        <p:txBody>
          <a:bodyPr anchor="b"/>
          <a:lstStyle>
            <a:lvl1pPr marL="0" indent="0">
              <a:buNone/>
              <a:defRPr sz="2400" b="1">
                <a:latin typeface="Arial Black" panose="020B0A04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7C7E86-E33E-BD54-1F0E-48F76BBA6019}"/>
              </a:ext>
            </a:extLst>
          </p:cNvPr>
          <p:cNvSpPr>
            <a:spLocks noGrp="1"/>
          </p:cNvSpPr>
          <p:nvPr>
            <p:ph sz="quarter" idx="4"/>
          </p:nvPr>
        </p:nvSpPr>
        <p:spPr>
          <a:xfrm>
            <a:off x="5931559"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9330F8B-0DAA-993F-A36D-EC023911744D}"/>
              </a:ext>
            </a:extLst>
          </p:cNvPr>
          <p:cNvSpPr>
            <a:spLocks noGrp="1"/>
          </p:cNvSpPr>
          <p:nvPr>
            <p:ph type="ftr" sz="quarter" idx="11"/>
          </p:nvPr>
        </p:nvSpPr>
        <p:spPr/>
        <p:txBody>
          <a:bodyPr/>
          <a:lstStyle/>
          <a:p>
            <a:r>
              <a:rPr lang="en-US"/>
              <a:t>10</a:t>
            </a:r>
          </a:p>
        </p:txBody>
      </p:sp>
      <p:sp>
        <p:nvSpPr>
          <p:cNvPr id="12" name="Arrow: Notched Right 7">
            <a:extLst>
              <a:ext uri="{FF2B5EF4-FFF2-40B4-BE49-F238E27FC236}">
                <a16:creationId xmlns:a16="http://schemas.microsoft.com/office/drawing/2014/main" id="{6C8D2C00-2F62-63E5-DB4F-8E802E7E278D}"/>
              </a:ext>
            </a:extLst>
          </p:cNvPr>
          <p:cNvSpPr>
            <a:spLocks/>
          </p:cNvSpPr>
          <p:nvPr/>
        </p:nvSpPr>
        <p:spPr>
          <a:xfrm>
            <a:off x="9742939"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white and black city skyline&#10;&#10;Description automatically generated">
            <a:extLst>
              <a:ext uri="{FF2B5EF4-FFF2-40B4-BE49-F238E27FC236}">
                <a16:creationId xmlns:a16="http://schemas.microsoft.com/office/drawing/2014/main" id="{D7785AD0-2546-F7A7-8D5A-18A195EC4DD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0" y="465141"/>
            <a:ext cx="1703643" cy="1143876"/>
          </a:xfrm>
          <a:prstGeom prst="rect">
            <a:avLst/>
          </a:prstGeom>
        </p:spPr>
      </p:pic>
    </p:spTree>
    <p:extLst>
      <p:ext uri="{BB962C8B-B14F-4D97-AF65-F5344CB8AC3E}">
        <p14:creationId xmlns:p14="http://schemas.microsoft.com/office/powerpoint/2010/main" val="708394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wo Header Two Column - Stand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528B-8C12-049F-88B4-555D80A01400}"/>
              </a:ext>
            </a:extLst>
          </p:cNvPr>
          <p:cNvSpPr>
            <a:spLocks noGrp="1"/>
          </p:cNvSpPr>
          <p:nvPr>
            <p:ph type="title"/>
          </p:nvPr>
        </p:nvSpPr>
        <p:spPr>
          <a:xfrm>
            <a:off x="839789" y="365125"/>
            <a:ext cx="9663770" cy="1325563"/>
          </a:xfrm>
        </p:spPr>
        <p:txBody>
          <a:bodyPr>
            <a:normAutofit/>
          </a:bodyPr>
          <a:lstStyle>
            <a:lvl1pPr>
              <a:defRPr sz="4000" b="1"/>
            </a:lvl1pPr>
          </a:lstStyle>
          <a:p>
            <a:r>
              <a:rPr lang="en-US"/>
              <a:t>Click to edit Master title style</a:t>
            </a:r>
          </a:p>
        </p:txBody>
      </p:sp>
      <p:sp>
        <p:nvSpPr>
          <p:cNvPr id="3" name="Text Placeholder 2">
            <a:extLst>
              <a:ext uri="{FF2B5EF4-FFF2-40B4-BE49-F238E27FC236}">
                <a16:creationId xmlns:a16="http://schemas.microsoft.com/office/drawing/2014/main" id="{070ED2F9-ED99-935A-9B19-6F028F9338BC}"/>
              </a:ext>
            </a:extLst>
          </p:cNvPr>
          <p:cNvSpPr>
            <a:spLocks noGrp="1"/>
          </p:cNvSpPr>
          <p:nvPr>
            <p:ph type="body" idx="1" hasCustomPrompt="1"/>
          </p:nvPr>
        </p:nvSpPr>
        <p:spPr>
          <a:xfrm>
            <a:off x="839788" y="1681163"/>
            <a:ext cx="4571999" cy="823912"/>
          </a:xfrm>
        </p:spPr>
        <p:txBody>
          <a:bodyPr anchor="b"/>
          <a:lstStyle>
            <a:lvl1pPr marL="0" indent="0">
              <a:buNone/>
              <a:defRPr sz="2400" b="1">
                <a:latin typeface="Arial Black" panose="020B0A04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DF38-4261-9E25-6FC4-CDD5AC77926C}"/>
              </a:ext>
            </a:extLst>
          </p:cNvPr>
          <p:cNvSpPr>
            <a:spLocks noGrp="1"/>
          </p:cNvSpPr>
          <p:nvPr>
            <p:ph sz="half" idx="2"/>
          </p:nvPr>
        </p:nvSpPr>
        <p:spPr>
          <a:xfrm>
            <a:off x="839787" y="2505075"/>
            <a:ext cx="457200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F34A51D-FB1C-C7FA-5523-52971E8089DA}"/>
              </a:ext>
            </a:extLst>
          </p:cNvPr>
          <p:cNvSpPr>
            <a:spLocks noGrp="1"/>
          </p:cNvSpPr>
          <p:nvPr>
            <p:ph type="body" sz="quarter" idx="3" hasCustomPrompt="1"/>
          </p:nvPr>
        </p:nvSpPr>
        <p:spPr>
          <a:xfrm>
            <a:off x="5931559" y="1681163"/>
            <a:ext cx="4572000" cy="823912"/>
          </a:xfrm>
        </p:spPr>
        <p:txBody>
          <a:bodyPr anchor="b"/>
          <a:lstStyle>
            <a:lvl1pPr marL="0" indent="0">
              <a:buNone/>
              <a:defRPr sz="2400" b="1">
                <a:latin typeface="Arial Black" panose="020B0A04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7C7E86-E33E-BD54-1F0E-48F76BBA6019}"/>
              </a:ext>
            </a:extLst>
          </p:cNvPr>
          <p:cNvSpPr>
            <a:spLocks noGrp="1"/>
          </p:cNvSpPr>
          <p:nvPr>
            <p:ph sz="quarter" idx="4"/>
          </p:nvPr>
        </p:nvSpPr>
        <p:spPr>
          <a:xfrm>
            <a:off x="5931559"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9330F8B-0DAA-993F-A36D-EC023911744D}"/>
              </a:ext>
            </a:extLst>
          </p:cNvPr>
          <p:cNvSpPr>
            <a:spLocks noGrp="1"/>
          </p:cNvSpPr>
          <p:nvPr>
            <p:ph type="ftr" sz="quarter" idx="11"/>
          </p:nvPr>
        </p:nvSpPr>
        <p:spPr/>
        <p:txBody>
          <a:bodyPr/>
          <a:lstStyle/>
          <a:p>
            <a:r>
              <a:rPr lang="en-US"/>
              <a:t>10</a:t>
            </a:r>
          </a:p>
        </p:txBody>
      </p:sp>
      <p:pic>
        <p:nvPicPr>
          <p:cNvPr id="11" name="Picture 10" descr="A black background with pink text&#10;&#10;Description automatically generated">
            <a:extLst>
              <a:ext uri="{FF2B5EF4-FFF2-40B4-BE49-F238E27FC236}">
                <a16:creationId xmlns:a16="http://schemas.microsoft.com/office/drawing/2014/main" id="{1C1C5612-BE4F-714D-565E-D5A04A450B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2509" y="5731493"/>
            <a:ext cx="1612395" cy="908306"/>
          </a:xfrm>
          <a:prstGeom prst="rect">
            <a:avLst/>
          </a:prstGeom>
        </p:spPr>
      </p:pic>
    </p:spTree>
    <p:extLst>
      <p:ext uri="{BB962C8B-B14F-4D97-AF65-F5344CB8AC3E}">
        <p14:creationId xmlns:p14="http://schemas.microsoft.com/office/powerpoint/2010/main" val="93177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Caption - Flag">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0E86539B-499C-0A81-E5E3-16FF5D0A4853}"/>
              </a:ext>
            </a:extLst>
          </p:cNvPr>
          <p:cNvSpPr>
            <a:spLocks noGrp="1"/>
          </p:cNvSpPr>
          <p:nvPr>
            <p:ph sz="quarter" idx="10" hasCustomPrompt="1"/>
          </p:nvPr>
        </p:nvSpPr>
        <p:spPr>
          <a:xfrm>
            <a:off x="838201" y="241678"/>
            <a:ext cx="8783472" cy="5303520"/>
          </a:xfrm>
        </p:spPr>
        <p:txBody>
          <a:bodyPr/>
          <a:lstStyle>
            <a:lvl1pPr>
              <a:defRPr/>
            </a:lvl1pPr>
          </a:lstStyle>
          <a:p>
            <a:pPr lvl="0"/>
            <a:r>
              <a:rPr lang="en-US"/>
              <a:t>Add photo or chart here</a:t>
            </a:r>
          </a:p>
        </p:txBody>
      </p:sp>
      <p:sp>
        <p:nvSpPr>
          <p:cNvPr id="17" name="Footer Placeholder 16">
            <a:extLst>
              <a:ext uri="{FF2B5EF4-FFF2-40B4-BE49-F238E27FC236}">
                <a16:creationId xmlns:a16="http://schemas.microsoft.com/office/drawing/2014/main" id="{297BB221-AB4C-C208-FC3F-2E982CED6F70}"/>
              </a:ext>
            </a:extLst>
          </p:cNvPr>
          <p:cNvSpPr>
            <a:spLocks noGrp="1" noRot="1" noMove="1" noResize="1" noEditPoints="1" noAdjustHandles="1" noChangeArrowheads="1" noChangeShapeType="1"/>
          </p:cNvSpPr>
          <p:nvPr>
            <p:ph type="ftr" sz="quarter" idx="12"/>
          </p:nvPr>
        </p:nvSpPr>
        <p:spPr/>
        <p:txBody>
          <a:bodyPr/>
          <a:lstStyle/>
          <a:p>
            <a:r>
              <a:rPr lang="en-US"/>
              <a:t>10</a:t>
            </a:r>
          </a:p>
        </p:txBody>
      </p:sp>
      <p:sp>
        <p:nvSpPr>
          <p:cNvPr id="21" name="Text Placeholder 19">
            <a:extLst>
              <a:ext uri="{FF2B5EF4-FFF2-40B4-BE49-F238E27FC236}">
                <a16:creationId xmlns:a16="http://schemas.microsoft.com/office/drawing/2014/main" id="{A5ABEAA8-E7F5-BD5A-31B5-2F91D131AA4D}"/>
              </a:ext>
            </a:extLst>
          </p:cNvPr>
          <p:cNvSpPr>
            <a:spLocks noGrp="1"/>
          </p:cNvSpPr>
          <p:nvPr>
            <p:ph type="body" sz="quarter" idx="14" hasCustomPrompt="1"/>
          </p:nvPr>
        </p:nvSpPr>
        <p:spPr>
          <a:xfrm>
            <a:off x="838200" y="5666874"/>
            <a:ext cx="8783473" cy="475045"/>
          </a:xfrm>
          <a:solidFill>
            <a:schemeClr val="accent1"/>
          </a:solidFill>
        </p:spPr>
        <p:txBody>
          <a:bodyPr anchor="ctr">
            <a:normAutofit/>
          </a:bodyPr>
          <a:lstStyle>
            <a:lvl1pPr marL="0" indent="0">
              <a:buNone/>
              <a:defRPr sz="1800" b="1">
                <a:solidFill>
                  <a:schemeClr val="bg1"/>
                </a:solidFill>
              </a:defRPr>
            </a:lvl1pPr>
          </a:lstStyle>
          <a:p>
            <a:pPr lvl="0"/>
            <a:r>
              <a:rPr lang="en-US"/>
              <a:t>Click to add photo or chart caption</a:t>
            </a:r>
          </a:p>
        </p:txBody>
      </p:sp>
      <p:sp>
        <p:nvSpPr>
          <p:cNvPr id="4" name="Arrow: Notched Right 7">
            <a:extLst>
              <a:ext uri="{FF2B5EF4-FFF2-40B4-BE49-F238E27FC236}">
                <a16:creationId xmlns:a16="http://schemas.microsoft.com/office/drawing/2014/main" id="{819409E7-2F76-82E8-5716-BEB80CD9749E}"/>
              </a:ext>
            </a:extLst>
          </p:cNvPr>
          <p:cNvSpPr>
            <a:spLocks/>
          </p:cNvSpPr>
          <p:nvPr/>
        </p:nvSpPr>
        <p:spPr>
          <a:xfrm>
            <a:off x="9742939"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white and black city skyline&#10;&#10;Description automatically generated">
            <a:extLst>
              <a:ext uri="{FF2B5EF4-FFF2-40B4-BE49-F238E27FC236}">
                <a16:creationId xmlns:a16="http://schemas.microsoft.com/office/drawing/2014/main" id="{5C55BBB3-3390-5D02-0C5F-E5D1039B3A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0" y="465141"/>
            <a:ext cx="1703643" cy="1143876"/>
          </a:xfrm>
          <a:prstGeom prst="rect">
            <a:avLst/>
          </a:prstGeom>
        </p:spPr>
      </p:pic>
    </p:spTree>
    <p:extLst>
      <p:ext uri="{BB962C8B-B14F-4D97-AF65-F5344CB8AC3E}">
        <p14:creationId xmlns:p14="http://schemas.microsoft.com/office/powerpoint/2010/main" val="3515389112"/>
      </p:ext>
    </p:extLst>
  </p:cSld>
  <p:clrMapOvr>
    <a:masterClrMapping/>
  </p:clrMapOvr>
  <p:extLst>
    <p:ext uri="{DCECCB84-F9BA-43D5-87BE-67443E8EF086}">
      <p15:sldGuideLst xmlns:p15="http://schemas.microsoft.com/office/powerpoint/2012/main">
        <p15:guide id="1" orient="horz" pos="144">
          <p15:clr>
            <a:srgbClr val="FBAE40"/>
          </p15:clr>
        </p15:guide>
        <p15:guide id="2" pos="528">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Caption - Standard">
    <p:spTree>
      <p:nvGrpSpPr>
        <p:cNvPr id="1" name=""/>
        <p:cNvGrpSpPr/>
        <p:nvPr/>
      </p:nvGrpSpPr>
      <p:grpSpPr>
        <a:xfrm>
          <a:off x="0" y="0"/>
          <a:ext cx="0" cy="0"/>
          <a:chOff x="0" y="0"/>
          <a:chExt cx="0" cy="0"/>
        </a:xfrm>
      </p:grpSpPr>
      <p:sp>
        <p:nvSpPr>
          <p:cNvPr id="17" name="Footer Placeholder 16">
            <a:extLst>
              <a:ext uri="{FF2B5EF4-FFF2-40B4-BE49-F238E27FC236}">
                <a16:creationId xmlns:a16="http://schemas.microsoft.com/office/drawing/2014/main" id="{297BB221-AB4C-C208-FC3F-2E982CED6F70}"/>
              </a:ext>
            </a:extLst>
          </p:cNvPr>
          <p:cNvSpPr>
            <a:spLocks noGrp="1" noRot="1" noMove="1" noResize="1" noEditPoints="1" noAdjustHandles="1" noChangeArrowheads="1" noChangeShapeType="1"/>
          </p:cNvSpPr>
          <p:nvPr>
            <p:ph type="ftr" sz="quarter" idx="12"/>
          </p:nvPr>
        </p:nvSpPr>
        <p:spPr/>
        <p:txBody>
          <a:bodyPr/>
          <a:lstStyle/>
          <a:p>
            <a:r>
              <a:rPr lang="en-US"/>
              <a:t>10</a:t>
            </a:r>
          </a:p>
        </p:txBody>
      </p:sp>
      <p:pic>
        <p:nvPicPr>
          <p:cNvPr id="4" name="Picture 3" descr="A black background with pink text&#10;&#10;Description automatically generated">
            <a:extLst>
              <a:ext uri="{FF2B5EF4-FFF2-40B4-BE49-F238E27FC236}">
                <a16:creationId xmlns:a16="http://schemas.microsoft.com/office/drawing/2014/main" id="{7143B1D9-3405-AB7C-DD9B-585B26006CD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2509" y="5731493"/>
            <a:ext cx="1612395" cy="908306"/>
          </a:xfrm>
          <a:prstGeom prst="rect">
            <a:avLst/>
          </a:prstGeom>
        </p:spPr>
      </p:pic>
      <p:sp>
        <p:nvSpPr>
          <p:cNvPr id="5" name="Content Placeholder 12">
            <a:extLst>
              <a:ext uri="{FF2B5EF4-FFF2-40B4-BE49-F238E27FC236}">
                <a16:creationId xmlns:a16="http://schemas.microsoft.com/office/drawing/2014/main" id="{FDF8302C-A128-0226-441C-CCD9F5779488}"/>
              </a:ext>
            </a:extLst>
          </p:cNvPr>
          <p:cNvSpPr>
            <a:spLocks noGrp="1"/>
          </p:cNvSpPr>
          <p:nvPr>
            <p:ph sz="quarter" idx="10" hasCustomPrompt="1"/>
          </p:nvPr>
        </p:nvSpPr>
        <p:spPr>
          <a:xfrm>
            <a:off x="838201" y="241678"/>
            <a:ext cx="8783472" cy="5303520"/>
          </a:xfrm>
        </p:spPr>
        <p:txBody>
          <a:bodyPr/>
          <a:lstStyle>
            <a:lvl1pPr>
              <a:defRPr/>
            </a:lvl1pPr>
          </a:lstStyle>
          <a:p>
            <a:pPr lvl="0"/>
            <a:r>
              <a:rPr lang="en-US"/>
              <a:t>Add photo or chart here</a:t>
            </a:r>
          </a:p>
        </p:txBody>
      </p:sp>
      <p:sp>
        <p:nvSpPr>
          <p:cNvPr id="6" name="Text Placeholder 19">
            <a:extLst>
              <a:ext uri="{FF2B5EF4-FFF2-40B4-BE49-F238E27FC236}">
                <a16:creationId xmlns:a16="http://schemas.microsoft.com/office/drawing/2014/main" id="{86B96BE1-6475-AFBA-6929-5A322BA5DE09}"/>
              </a:ext>
            </a:extLst>
          </p:cNvPr>
          <p:cNvSpPr>
            <a:spLocks noGrp="1"/>
          </p:cNvSpPr>
          <p:nvPr>
            <p:ph type="body" sz="quarter" idx="14" hasCustomPrompt="1"/>
          </p:nvPr>
        </p:nvSpPr>
        <p:spPr>
          <a:xfrm>
            <a:off x="838200" y="5666874"/>
            <a:ext cx="8783473" cy="475045"/>
          </a:xfrm>
          <a:solidFill>
            <a:schemeClr val="accent1"/>
          </a:solidFill>
        </p:spPr>
        <p:txBody>
          <a:bodyPr anchor="ctr">
            <a:normAutofit/>
          </a:bodyPr>
          <a:lstStyle>
            <a:lvl1pPr marL="0" indent="0">
              <a:buNone/>
              <a:defRPr sz="1800" b="1">
                <a:solidFill>
                  <a:schemeClr val="bg1"/>
                </a:solidFill>
              </a:defRPr>
            </a:lvl1pPr>
          </a:lstStyle>
          <a:p>
            <a:pPr lvl="0"/>
            <a:r>
              <a:rPr lang="en-US"/>
              <a:t>Click to add photo or chart caption</a:t>
            </a:r>
          </a:p>
        </p:txBody>
      </p:sp>
    </p:spTree>
    <p:extLst>
      <p:ext uri="{BB962C8B-B14F-4D97-AF65-F5344CB8AC3E}">
        <p14:creationId xmlns:p14="http://schemas.microsoft.com/office/powerpoint/2010/main" val="3312916670"/>
      </p:ext>
    </p:extLst>
  </p:cSld>
  <p:clrMapOvr>
    <a:masterClrMapping/>
  </p:clrMapOvr>
  <p:extLst>
    <p:ext uri="{DCECCB84-F9BA-43D5-87BE-67443E8EF086}">
      <p15:sldGuideLst xmlns:p15="http://schemas.microsoft.com/office/powerpoint/2012/main">
        <p15:guide id="1" orient="horz" pos="144">
          <p15:clr>
            <a:srgbClr val="FBAE40"/>
          </p15:clr>
        </p15:guide>
        <p15:guide id="2"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Full Slide Image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11BD6-041E-F8AB-78B7-099F8D629EAD}"/>
              </a:ext>
            </a:extLst>
          </p:cNvPr>
          <p:cNvSpPr>
            <a:spLocks noGrp="1" noChangeAspect="1"/>
          </p:cNvSpPr>
          <p:nvPr>
            <p:ph sz="quarter" idx="10" hasCustomPrompt="1"/>
          </p:nvPr>
        </p:nvSpPr>
        <p:spPr>
          <a:xfrm>
            <a:off x="0" y="0"/>
            <a:ext cx="12192000" cy="6858000"/>
          </a:xfrm>
        </p:spPr>
        <p:txBody>
          <a:bodyPr/>
          <a:lstStyle>
            <a:lvl1pPr>
              <a:defRPr/>
            </a:lvl1pPr>
          </a:lstStyle>
          <a:p>
            <a:pPr lvl="0"/>
            <a:r>
              <a:rPr lang="en-US"/>
              <a:t>Add full page photo here</a:t>
            </a:r>
          </a:p>
        </p:txBody>
      </p:sp>
      <p:sp>
        <p:nvSpPr>
          <p:cNvPr id="11" name="Footer Placeholder 10">
            <a:extLst>
              <a:ext uri="{FF2B5EF4-FFF2-40B4-BE49-F238E27FC236}">
                <a16:creationId xmlns:a16="http://schemas.microsoft.com/office/drawing/2014/main" id="{ED4B30E7-52FD-4ABE-A054-737DB7014FE7}"/>
              </a:ext>
            </a:extLst>
          </p:cNvPr>
          <p:cNvSpPr>
            <a:spLocks noGrp="1"/>
          </p:cNvSpPr>
          <p:nvPr>
            <p:ph type="ftr" sz="quarter" idx="16"/>
          </p:nvPr>
        </p:nvSpPr>
        <p:spPr/>
        <p:txBody>
          <a:bodyPr/>
          <a:lstStyle/>
          <a:p>
            <a:r>
              <a:rPr lang="en-US"/>
              <a:t>10</a:t>
            </a:r>
          </a:p>
        </p:txBody>
      </p:sp>
      <p:sp>
        <p:nvSpPr>
          <p:cNvPr id="8" name="Text Placeholder 19">
            <a:extLst>
              <a:ext uri="{FF2B5EF4-FFF2-40B4-BE49-F238E27FC236}">
                <a16:creationId xmlns:a16="http://schemas.microsoft.com/office/drawing/2014/main" id="{EBE5D575-92F0-FD60-7127-39EF584908AE}"/>
              </a:ext>
            </a:extLst>
          </p:cNvPr>
          <p:cNvSpPr>
            <a:spLocks noGrp="1"/>
          </p:cNvSpPr>
          <p:nvPr>
            <p:ph type="body" sz="quarter" idx="14" hasCustomPrompt="1"/>
          </p:nvPr>
        </p:nvSpPr>
        <p:spPr>
          <a:xfrm>
            <a:off x="838200" y="5666874"/>
            <a:ext cx="8783473" cy="475045"/>
          </a:xfrm>
          <a:solidFill>
            <a:schemeClr val="accent1"/>
          </a:solidFill>
        </p:spPr>
        <p:txBody>
          <a:bodyPr anchor="ctr">
            <a:normAutofit/>
          </a:bodyPr>
          <a:lstStyle>
            <a:lvl1pPr marL="0" indent="0">
              <a:buNone/>
              <a:defRPr sz="1800" b="1">
                <a:solidFill>
                  <a:schemeClr val="bg1"/>
                </a:solidFill>
              </a:defRPr>
            </a:lvl1pPr>
          </a:lstStyle>
          <a:p>
            <a:pPr lvl="0"/>
            <a:r>
              <a:rPr lang="en-US"/>
              <a:t>Click to add photo or chart caption</a:t>
            </a:r>
          </a:p>
        </p:txBody>
      </p:sp>
    </p:spTree>
    <p:extLst>
      <p:ext uri="{BB962C8B-B14F-4D97-AF65-F5344CB8AC3E}">
        <p14:creationId xmlns:p14="http://schemas.microsoft.com/office/powerpoint/2010/main" val="3438587656"/>
      </p:ext>
    </p:extLst>
  </p:cSld>
  <p:clrMapOvr>
    <a:masterClrMapping/>
  </p:clrMapOvr>
  <p:extLst>
    <p:ext uri="{DCECCB84-F9BA-43D5-87BE-67443E8EF086}">
      <p15:sldGuideLst xmlns:p15="http://schemas.microsoft.com/office/powerpoint/2012/main">
        <p15:guide id="1" orient="horz" pos="2160">
          <p15:clr>
            <a:srgbClr val="FBAE40"/>
          </p15:clr>
        </p15:guide>
        <p15:guide id="2" pos="55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Full Slide Image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11BD6-041E-F8AB-78B7-099F8D629EAD}"/>
              </a:ext>
            </a:extLst>
          </p:cNvPr>
          <p:cNvSpPr>
            <a:spLocks noGrp="1" noChangeAspect="1"/>
          </p:cNvSpPr>
          <p:nvPr>
            <p:ph sz="quarter" idx="10" hasCustomPrompt="1"/>
          </p:nvPr>
        </p:nvSpPr>
        <p:spPr>
          <a:xfrm>
            <a:off x="0" y="0"/>
            <a:ext cx="12192000" cy="6858000"/>
          </a:xfrm>
        </p:spPr>
        <p:txBody>
          <a:bodyPr/>
          <a:lstStyle>
            <a:lvl1pPr>
              <a:defRPr/>
            </a:lvl1pPr>
          </a:lstStyle>
          <a:p>
            <a:pPr lvl="0"/>
            <a:r>
              <a:rPr lang="en-US"/>
              <a:t>Add full page photo here</a:t>
            </a:r>
          </a:p>
        </p:txBody>
      </p:sp>
      <p:sp>
        <p:nvSpPr>
          <p:cNvPr id="11" name="Footer Placeholder 10">
            <a:extLst>
              <a:ext uri="{FF2B5EF4-FFF2-40B4-BE49-F238E27FC236}">
                <a16:creationId xmlns:a16="http://schemas.microsoft.com/office/drawing/2014/main" id="{ED4B30E7-52FD-4ABE-A054-737DB7014FE7}"/>
              </a:ext>
            </a:extLst>
          </p:cNvPr>
          <p:cNvSpPr>
            <a:spLocks noGrp="1"/>
          </p:cNvSpPr>
          <p:nvPr>
            <p:ph type="ftr" sz="quarter" idx="16"/>
          </p:nvPr>
        </p:nvSpPr>
        <p:spPr/>
        <p:txBody>
          <a:bodyPr/>
          <a:lstStyle/>
          <a:p>
            <a:r>
              <a:rPr lang="en-US"/>
              <a:t>10</a:t>
            </a:r>
          </a:p>
        </p:txBody>
      </p:sp>
    </p:spTree>
    <p:extLst>
      <p:ext uri="{BB962C8B-B14F-4D97-AF65-F5344CB8AC3E}">
        <p14:creationId xmlns:p14="http://schemas.microsoft.com/office/powerpoint/2010/main" val="2470568783"/>
      </p:ext>
    </p:extLst>
  </p:cSld>
  <p:clrMapOvr>
    <a:masterClrMapping/>
  </p:clrMapOvr>
  <p:extLst>
    <p:ext uri="{DCECCB84-F9BA-43D5-87BE-67443E8EF086}">
      <p15:sldGuideLst xmlns:p15="http://schemas.microsoft.com/office/powerpoint/2012/main">
        <p15:guide id="1" orient="horz" pos="2160">
          <p15:clr>
            <a:srgbClr val="FBAE40"/>
          </p15:clr>
        </p15:guide>
        <p15:guide id="2" pos="552">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BC0A34D-A880-0E25-447D-A28219D087EB}"/>
              </a:ext>
            </a:extLst>
          </p:cNvPr>
          <p:cNvSpPr>
            <a:spLocks noGrp="1"/>
          </p:cNvSpPr>
          <p:nvPr>
            <p:ph type="title"/>
          </p:nvPr>
        </p:nvSpPr>
        <p:spPr>
          <a:xfrm>
            <a:off x="831850" y="1709738"/>
            <a:ext cx="10515600" cy="2852737"/>
          </a:xfrm>
        </p:spPr>
        <p:txBody>
          <a:bodyPr anchor="b">
            <a:normAutofit/>
          </a:bodyPr>
          <a:lstStyle>
            <a:lvl1pPr>
              <a:defRPr sz="6000">
                <a:solidFill>
                  <a:schemeClr val="bg1"/>
                </a:solidFill>
                <a:latin typeface="Arial Black" panose="020B0A04020102020204" pitchFamily="34" charset="0"/>
              </a:defRPr>
            </a:lvl1pPr>
          </a:lstStyle>
          <a:p>
            <a:r>
              <a:rPr lang="en-US"/>
              <a:t>Click to edit Master title style</a:t>
            </a:r>
          </a:p>
        </p:txBody>
      </p:sp>
    </p:spTree>
    <p:extLst>
      <p:ext uri="{BB962C8B-B14F-4D97-AF65-F5344CB8AC3E}">
        <p14:creationId xmlns:p14="http://schemas.microsoft.com/office/powerpoint/2010/main" val="3485256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486F8D-F934-7498-D014-1F5CD18CEB1E}"/>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3" name="Footer Placeholder 2">
            <a:extLst>
              <a:ext uri="{FF2B5EF4-FFF2-40B4-BE49-F238E27FC236}">
                <a16:creationId xmlns:a16="http://schemas.microsoft.com/office/drawing/2014/main" id="{443BD1F4-F8A8-EE15-6E53-0E5245494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23C531-41CC-D126-65AC-506DC6A2EF18}"/>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1168832871"/>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Full Slide Image">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67C5598-8241-CBBA-299C-459162211931}"/>
              </a:ext>
            </a:extLst>
          </p:cNvPr>
          <p:cNvSpPr>
            <a:spLocks noGrp="1"/>
          </p:cNvSpPr>
          <p:nvPr>
            <p:ph sz="quarter" idx="10" hasCustomPrompt="1"/>
          </p:nvPr>
        </p:nvSpPr>
        <p:spPr>
          <a:xfrm>
            <a:off x="0" y="0"/>
            <a:ext cx="12192000" cy="6858000"/>
          </a:xfrm>
        </p:spPr>
        <p:txBody>
          <a:bodyPr/>
          <a:lstStyle>
            <a:lvl1pPr>
              <a:defRPr/>
            </a:lvl1pPr>
          </a:lstStyle>
          <a:p>
            <a:pPr lvl="0"/>
            <a:r>
              <a:rPr lang="en-US"/>
              <a:t>Add full page photo or chart here</a:t>
            </a:r>
          </a:p>
        </p:txBody>
      </p:sp>
    </p:spTree>
    <p:extLst>
      <p:ext uri="{BB962C8B-B14F-4D97-AF65-F5344CB8AC3E}">
        <p14:creationId xmlns:p14="http://schemas.microsoft.com/office/powerpoint/2010/main" val="40770646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67C5598-8241-CBBA-299C-459162211931}"/>
              </a:ext>
            </a:extLst>
          </p:cNvPr>
          <p:cNvSpPr>
            <a:spLocks noGrp="1"/>
          </p:cNvSpPr>
          <p:nvPr>
            <p:ph sz="quarter" idx="10" hasCustomPrompt="1"/>
          </p:nvPr>
        </p:nvSpPr>
        <p:spPr>
          <a:xfrm>
            <a:off x="0" y="0"/>
            <a:ext cx="12192000" cy="6858000"/>
          </a:xfrm>
        </p:spPr>
        <p:txBody>
          <a:bodyPr/>
          <a:lstStyle>
            <a:lvl1pPr>
              <a:defRPr/>
            </a:lvl1pPr>
          </a:lstStyle>
          <a:p>
            <a:pPr lvl="0"/>
            <a:r>
              <a:rPr lang="en-US"/>
              <a:t>Add full page photo or chart here</a:t>
            </a:r>
          </a:p>
        </p:txBody>
      </p:sp>
      <p:pic>
        <p:nvPicPr>
          <p:cNvPr id="3" name="Picture 2">
            <a:extLst>
              <a:ext uri="{FF2B5EF4-FFF2-40B4-BE49-F238E27FC236}">
                <a16:creationId xmlns:a16="http://schemas.microsoft.com/office/drawing/2014/main" id="{D2B7D38A-3BD6-8012-B5A0-AFBBB85D04B9}"/>
              </a:ext>
            </a:extLst>
          </p:cNvPr>
          <p:cNvPicPr>
            <a:picLocks noChangeAspect="1" noChangeArrowheads="1"/>
          </p:cNvPicPr>
          <p:nvPr userDrawn="1"/>
        </p:nvPicPr>
        <p:blipFill>
          <a:blip r:embed="rId2">
            <a:duotone>
              <a:schemeClr val="accent4">
                <a:shade val="45000"/>
                <a:satMod val="135000"/>
              </a:schemeClr>
              <a:prstClr val="white"/>
            </a:duotone>
            <a:extLst>
              <a:ext uri="{BEBA8EAE-BF5A-486C-A8C5-ECC9F3942E4B}">
                <a14:imgProps xmlns:a14="http://schemas.microsoft.com/office/drawing/2010/main">
                  <a14:imgLayer r:embed="rId3">
                    <a14:imgEffect>
                      <a14:backgroundRemoval t="8723" b="89720" l="6375" r="94375">
                        <a14:foregroundMark x1="16750" y1="43302" x2="16750" y2="43302"/>
                        <a14:foregroundMark x1="24375" y1="44237" x2="24375" y2="44237"/>
                        <a14:foregroundMark x1="37625" y1="37695" x2="37625" y2="37695"/>
                        <a14:foregroundMark x1="55250" y1="33022" x2="55250" y2="33022"/>
                        <a14:foregroundMark x1="65375" y1="30841" x2="65375" y2="30841"/>
                        <a14:foregroundMark x1="71625" y1="30841" x2="71625" y2="30841"/>
                        <a14:foregroundMark x1="84000" y1="38629" x2="84000" y2="38629"/>
                        <a14:foregroundMark x1="83375" y1="77259" x2="83375" y2="77259"/>
                        <a14:foregroundMark x1="90000" y1="62928" x2="90000" y2="62928"/>
                        <a14:foregroundMark x1="94375" y1="70717" x2="94375" y2="70717"/>
                        <a14:foregroundMark x1="7625" y1="61371" x2="7625" y2="61371"/>
                        <a14:foregroundMark x1="6375" y1="54206" x2="6375" y2="54206"/>
                        <a14:foregroundMark x1="26500" y1="65109" x2="26500" y2="65109"/>
                        <a14:foregroundMark x1="37250" y1="62928" x2="37250" y2="62928"/>
                        <a14:foregroundMark x1="60000" y1="66667" x2="60000" y2="66667"/>
                        <a14:foregroundMark x1="60000" y1="55140" x2="60000" y2="55140"/>
                        <a14:foregroundMark x1="58750" y1="26480" x2="58750" y2="26480"/>
                        <a14:foregroundMark x1="61250" y1="33956" x2="61250" y2="33956"/>
                        <a14:foregroundMark x1="58500" y1="10280" x2="58500" y2="10280"/>
                        <a14:foregroundMark x1="62500" y1="80685" x2="62500" y2="80685"/>
                        <a14:foregroundMark x1="57625" y1="81620" x2="57625" y2="81620"/>
                        <a14:foregroundMark x1="58375" y1="10280" x2="58375" y2="10280"/>
                        <a14:foregroundMark x1="58625" y1="14642" x2="58625" y2="14642"/>
                        <a14:foregroundMark x1="58375" y1="10280" x2="58375" y2="10280"/>
                        <a14:foregroundMark x1="58125" y1="16822" x2="58125" y2="16822"/>
                        <a14:foregroundMark x1="58125" y1="17757" x2="58125" y2="17757"/>
                        <a14:foregroundMark x1="60000" y1="10592" x2="58125" y2="8723"/>
                      </a14:backgroundRemoval>
                    </a14:imgEffect>
                  </a14:imgLayer>
                </a14:imgProps>
              </a:ext>
              <a:ext uri="{28A0092B-C50C-407E-A947-70E740481C1C}">
                <a14:useLocalDpi xmlns:a14="http://schemas.microsoft.com/office/drawing/2010/main" val="0"/>
              </a:ext>
            </a:extLst>
          </a:blip>
          <a:srcRect/>
          <a:stretch>
            <a:fillRect/>
          </a:stretch>
        </p:blipFill>
        <p:spPr bwMode="auto">
          <a:xfrm>
            <a:off x="8077317" y="5071312"/>
            <a:ext cx="3410081" cy="1368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74836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F3B87-4A08-BCEB-9929-4C50AB7AB6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59373D8-9275-AB69-D274-2C34CC88E6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8B7B372-7F5B-B739-E1FC-20F5ABF98B62}"/>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5" name="Footer Placeholder 4">
            <a:extLst>
              <a:ext uri="{FF2B5EF4-FFF2-40B4-BE49-F238E27FC236}">
                <a16:creationId xmlns:a16="http://schemas.microsoft.com/office/drawing/2014/main" id="{00A6FDFF-DB34-FBC0-E4A8-FE9E6A1D7E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47105E-4EE6-CD5B-C921-B91B38BFD5F9}"/>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20682170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090B-4E99-8822-3CF4-124C9C4A12C4}"/>
              </a:ext>
            </a:extLst>
          </p:cNvPr>
          <p:cNvSpPr>
            <a:spLocks noGrp="1"/>
          </p:cNvSpPr>
          <p:nvPr>
            <p:ph type="title"/>
          </p:nvPr>
        </p:nvSpPr>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A1C16943-57F3-94CD-3430-B38C04A2D2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721233-986B-540D-2050-D28332D20936}"/>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5" name="Footer Placeholder 4">
            <a:extLst>
              <a:ext uri="{FF2B5EF4-FFF2-40B4-BE49-F238E27FC236}">
                <a16:creationId xmlns:a16="http://schemas.microsoft.com/office/drawing/2014/main" id="{3FA3C185-6068-94D5-37C3-10594D8B0A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06BB41-E9D7-DC48-A173-CE6D1C7B5BC1}"/>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3286741332"/>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9FD08-4E29-03A2-E97A-BACC7B8BCD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043175-DC44-9113-B9F4-AAC68D23BF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F13101-0D76-AADC-5DCA-85D257C3823D}"/>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5" name="Footer Placeholder 4">
            <a:extLst>
              <a:ext uri="{FF2B5EF4-FFF2-40B4-BE49-F238E27FC236}">
                <a16:creationId xmlns:a16="http://schemas.microsoft.com/office/drawing/2014/main" id="{5BA8844D-070E-3DFF-89A3-8C8DD0B921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14C6C8-028D-431D-8DEB-EC19613F2451}"/>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2055246485"/>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FDA88-3508-AC51-497B-BA08A1C7EAA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61350D-A4D2-EDDA-3C92-6E8136EF113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C0162F5-3197-D407-46E5-36F8D16B63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4693071-B09C-2F81-76C4-4D0A37F999B1}"/>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6" name="Footer Placeholder 5">
            <a:extLst>
              <a:ext uri="{FF2B5EF4-FFF2-40B4-BE49-F238E27FC236}">
                <a16:creationId xmlns:a16="http://schemas.microsoft.com/office/drawing/2014/main" id="{34D336C1-CCB4-9B63-F46D-8D4B1487D3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78A6D5-8E57-DAB7-7F8A-2DB714C9B371}"/>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10232461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6CCA3-4B49-1E3B-D587-6F696CA4F71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B0A17CB-D83D-6A5C-377F-0194056F8C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173845-BCC4-D818-FDFD-76B4CCD69E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26585B-F862-C804-22EC-883951455A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476D31-9283-D4C0-6DFA-DD01EB0580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C1C912-5B1D-705B-AC11-0DD541B846E9}"/>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8" name="Footer Placeholder 7">
            <a:extLst>
              <a:ext uri="{FF2B5EF4-FFF2-40B4-BE49-F238E27FC236}">
                <a16:creationId xmlns:a16="http://schemas.microsoft.com/office/drawing/2014/main" id="{26C355B5-F7E1-7A83-4812-5420A334B6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C51E52-036D-7911-B3F3-E5752D94AC91}"/>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338333068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06EFB-895F-A9F8-089E-BA4D13260F0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4650E0-C16A-7C3B-C07F-89629D1FD061}"/>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4" name="Footer Placeholder 3">
            <a:extLst>
              <a:ext uri="{FF2B5EF4-FFF2-40B4-BE49-F238E27FC236}">
                <a16:creationId xmlns:a16="http://schemas.microsoft.com/office/drawing/2014/main" id="{BF91C12E-878E-E322-CE1A-9EF44E77F5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365D2B6-F947-161D-D3B8-F0455C979CE6}"/>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2052333441"/>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486F8D-F934-7498-D014-1F5CD18CEB1E}"/>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3" name="Footer Placeholder 2">
            <a:extLst>
              <a:ext uri="{FF2B5EF4-FFF2-40B4-BE49-F238E27FC236}">
                <a16:creationId xmlns:a16="http://schemas.microsoft.com/office/drawing/2014/main" id="{443BD1F4-F8A8-EE15-6E53-0E5245494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23C531-41CC-D126-65AC-506DC6A2EF18}"/>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1794928645"/>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2E594-9F4C-7528-3426-2DD6712AF9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308393-F725-22E6-5F28-A22BC7034F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36661E9-3EEA-6D5C-419A-36EB45907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64CCE7-6E2E-F612-2C6A-F3C307E9FB35}"/>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6" name="Footer Placeholder 5">
            <a:extLst>
              <a:ext uri="{FF2B5EF4-FFF2-40B4-BE49-F238E27FC236}">
                <a16:creationId xmlns:a16="http://schemas.microsoft.com/office/drawing/2014/main" id="{E467842F-C274-9689-A73F-14187DB22B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AF66F9-1C14-AE1E-6558-AE8B82E7D6AF}"/>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1014643874"/>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8973-C545-4C24-A47A-C853A4D42B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A77E89B-466F-DEDD-F2C0-0C6CB55648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C42DCC-B18C-D856-C1C7-48581D268F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DE8C9D-69AB-B340-E86E-9F12F019FFC6}"/>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6" name="Footer Placeholder 5">
            <a:extLst>
              <a:ext uri="{FF2B5EF4-FFF2-40B4-BE49-F238E27FC236}">
                <a16:creationId xmlns:a16="http://schemas.microsoft.com/office/drawing/2014/main" id="{3AF73C79-430B-C0AD-5A83-EDE01FCEFB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F77C89-8DB3-D180-9EAA-BAD1F3382F20}"/>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257312239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F684D-C12C-3240-20AB-6F3FC9D75B5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259F197-B41A-A32E-0769-56CF153911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C854C8-2C4F-CF1E-CF94-743E0C02A037}"/>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5" name="Footer Placeholder 4">
            <a:extLst>
              <a:ext uri="{FF2B5EF4-FFF2-40B4-BE49-F238E27FC236}">
                <a16:creationId xmlns:a16="http://schemas.microsoft.com/office/drawing/2014/main" id="{815A7FD5-ECEC-5786-B9F2-FC26A7A189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E05BAE-981E-EA4B-EC3B-63E232227DE4}"/>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267131855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7B4D5B-EECB-F7DF-ECAE-2621F01B039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D1E318D-163E-E248-C5A3-3781FF69F5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ACF17A-1765-F253-BEA5-21BA668A75B4}"/>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5" name="Footer Placeholder 4">
            <a:extLst>
              <a:ext uri="{FF2B5EF4-FFF2-40B4-BE49-F238E27FC236}">
                <a16:creationId xmlns:a16="http://schemas.microsoft.com/office/drawing/2014/main" id="{BBE88349-1B93-DE38-3C67-CB188FAF2F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EDA2CF-825D-BA8A-25A5-82A1A987E90C}"/>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341907060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Full Slide Image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11BD6-041E-F8AB-78B7-099F8D629EAD}"/>
              </a:ext>
            </a:extLst>
          </p:cNvPr>
          <p:cNvSpPr>
            <a:spLocks noGrp="1" noChangeAspect="1"/>
          </p:cNvSpPr>
          <p:nvPr>
            <p:ph sz="quarter" idx="10" hasCustomPrompt="1"/>
          </p:nvPr>
        </p:nvSpPr>
        <p:spPr>
          <a:xfrm>
            <a:off x="0" y="0"/>
            <a:ext cx="12192000" cy="6858000"/>
          </a:xfrm>
        </p:spPr>
        <p:txBody>
          <a:bodyPr/>
          <a:lstStyle>
            <a:lvl1pPr>
              <a:defRPr/>
            </a:lvl1pPr>
          </a:lstStyle>
          <a:p>
            <a:pPr lvl="0"/>
            <a:r>
              <a:rPr lang="en-US"/>
              <a:t>Add full page photo here</a:t>
            </a:r>
          </a:p>
        </p:txBody>
      </p:sp>
      <p:sp>
        <p:nvSpPr>
          <p:cNvPr id="11" name="Footer Placeholder 10">
            <a:extLst>
              <a:ext uri="{FF2B5EF4-FFF2-40B4-BE49-F238E27FC236}">
                <a16:creationId xmlns:a16="http://schemas.microsoft.com/office/drawing/2014/main" id="{ED4B30E7-52FD-4ABE-A054-737DB7014FE7}"/>
              </a:ext>
            </a:extLst>
          </p:cNvPr>
          <p:cNvSpPr>
            <a:spLocks noGrp="1"/>
          </p:cNvSpPr>
          <p:nvPr>
            <p:ph type="ftr" sz="quarter" idx="16"/>
          </p:nvPr>
        </p:nvSpPr>
        <p:spPr/>
        <p:txBody>
          <a:bodyPr/>
          <a:lstStyle/>
          <a:p>
            <a:r>
              <a:rPr lang="en-US"/>
              <a:t>10</a:t>
            </a:r>
          </a:p>
        </p:txBody>
      </p:sp>
    </p:spTree>
    <p:extLst>
      <p:ext uri="{BB962C8B-B14F-4D97-AF65-F5344CB8AC3E}">
        <p14:creationId xmlns:p14="http://schemas.microsoft.com/office/powerpoint/2010/main" val="1017407160"/>
      </p:ext>
    </p:extLst>
  </p:cSld>
  <p:clrMapOvr>
    <a:masterClrMapping/>
  </p:clrMapOvr>
  <p:extLst>
    <p:ext uri="{DCECCB84-F9BA-43D5-87BE-67443E8EF086}">
      <p15:sldGuideLst xmlns:p15="http://schemas.microsoft.com/office/powerpoint/2012/main">
        <p15:guide id="1" orient="horz" pos="2160">
          <p15:clr>
            <a:srgbClr val="FBAE40"/>
          </p15:clr>
        </p15:guide>
        <p15:guide id="2" pos="5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80479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CB22-34C5-B348-BD15-33BE7E38A01A}"/>
              </a:ext>
            </a:extLst>
          </p:cNvPr>
          <p:cNvSpPr>
            <a:spLocks noGrp="1"/>
          </p:cNvSpPr>
          <p:nvPr>
            <p:ph type="title"/>
          </p:nvPr>
        </p:nvSpPr>
        <p:spPr>
          <a:xfrm>
            <a:off x="4122549" y="2637812"/>
            <a:ext cx="7599021" cy="2412250"/>
          </a:xfrm>
        </p:spPr>
        <p:txBody>
          <a:bodyPr anchor="b">
            <a:normAutofit/>
          </a:bodyPr>
          <a:lstStyle>
            <a:lvl1pPr algn="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BF0A5056-6284-B94B-B336-3A99EDEA68A5}"/>
              </a:ext>
            </a:extLst>
          </p:cNvPr>
          <p:cNvSpPr>
            <a:spLocks noGrp="1"/>
          </p:cNvSpPr>
          <p:nvPr>
            <p:ph type="body" idx="1"/>
          </p:nvPr>
        </p:nvSpPr>
        <p:spPr>
          <a:xfrm>
            <a:off x="4122549" y="5198132"/>
            <a:ext cx="7599021" cy="1033670"/>
          </a:xfrm>
          <a:prstGeom prst="rect">
            <a:avLst/>
          </a:prstGeom>
        </p:spPr>
        <p:txBody>
          <a:bodyPr/>
          <a:lstStyle>
            <a:lvl1pPr marL="0" indent="0" algn="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3430211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52195E-297A-CB0E-175C-9CFD7A4E168B}"/>
              </a:ext>
            </a:extLst>
          </p:cNvPr>
          <p:cNvSpPr>
            <a:spLocks noGrp="1"/>
          </p:cNvSpPr>
          <p:nvPr>
            <p:ph type="title"/>
          </p:nvPr>
        </p:nvSpPr>
        <p:spPr>
          <a:xfrm>
            <a:off x="2844096" y="1645920"/>
            <a:ext cx="6503808" cy="2412250"/>
          </a:xfrm>
        </p:spPr>
        <p:txBody>
          <a:bodyPr anchor="b"/>
          <a:lstStyle>
            <a:lvl1pPr algn="ctr">
              <a:defRPr sz="6000">
                <a:solidFill>
                  <a:schemeClr val="bg1"/>
                </a:solidFill>
              </a:defRPr>
            </a:lvl1pPr>
          </a:lstStyle>
          <a:p>
            <a:r>
              <a:rPr lang="en-US"/>
              <a:t>Click to edit Master title style</a:t>
            </a:r>
          </a:p>
        </p:txBody>
      </p:sp>
      <p:sp>
        <p:nvSpPr>
          <p:cNvPr id="5" name="Text Placeholder 2">
            <a:extLst>
              <a:ext uri="{FF2B5EF4-FFF2-40B4-BE49-F238E27FC236}">
                <a16:creationId xmlns:a16="http://schemas.microsoft.com/office/drawing/2014/main" id="{8290B208-DC68-62C3-3CD1-E2CA793D8105}"/>
              </a:ext>
            </a:extLst>
          </p:cNvPr>
          <p:cNvSpPr>
            <a:spLocks noGrp="1"/>
          </p:cNvSpPr>
          <p:nvPr>
            <p:ph type="body" idx="1"/>
          </p:nvPr>
        </p:nvSpPr>
        <p:spPr>
          <a:xfrm>
            <a:off x="2763865" y="4206240"/>
            <a:ext cx="6664271" cy="1033670"/>
          </a:xfrm>
          <a:prstGeom prst="rect">
            <a:avLst/>
          </a:prstGeom>
        </p:spPr>
        <p:txBody>
          <a:bodyPr/>
          <a:lstStyle>
            <a:lvl1pPr marL="0" indent="0" algn="ctr">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5890238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82AD39B2-BB1F-F10A-D6F9-41244B3B2770}"/>
              </a:ext>
            </a:extLst>
          </p:cNvPr>
          <p:cNvSpPr>
            <a:spLocks noGrp="1"/>
          </p:cNvSpPr>
          <p:nvPr>
            <p:ph type="title"/>
          </p:nvPr>
        </p:nvSpPr>
        <p:spPr>
          <a:xfrm>
            <a:off x="633046" y="273686"/>
            <a:ext cx="11212590" cy="753256"/>
          </a:xfrm>
          <a:prstGeom prst="rect">
            <a:avLst/>
          </a:prstGeom>
        </p:spPr>
        <p:txBody>
          <a:bodyPr vert="horz" lIns="91440" tIns="45720" rIns="91440" bIns="45720" rtlCol="0" anchor="ctr">
            <a:normAutofit/>
          </a:bodyPr>
          <a:lstStyle/>
          <a:p>
            <a:r>
              <a:rPr lang="en-US"/>
              <a:t>Click to edit Master title style</a:t>
            </a:r>
          </a:p>
        </p:txBody>
      </p:sp>
      <p:sp>
        <p:nvSpPr>
          <p:cNvPr id="12" name="Text Placeholder 2">
            <a:extLst>
              <a:ext uri="{FF2B5EF4-FFF2-40B4-BE49-F238E27FC236}">
                <a16:creationId xmlns:a16="http://schemas.microsoft.com/office/drawing/2014/main" id="{C84EF338-36E9-71D8-1DE0-93A66A2028B0}"/>
              </a:ext>
            </a:extLst>
          </p:cNvPr>
          <p:cNvSpPr>
            <a:spLocks noGrp="1"/>
          </p:cNvSpPr>
          <p:nvPr>
            <p:ph idx="10"/>
          </p:nvPr>
        </p:nvSpPr>
        <p:spPr>
          <a:xfrm>
            <a:off x="290945" y="1281820"/>
            <a:ext cx="11596255" cy="4351338"/>
          </a:xfrm>
          <a:prstGeom prst="rect">
            <a:avLst/>
          </a:prstGeom>
        </p:spPr>
        <p:txBody>
          <a:bodyPr vert="horz" lIns="91440" tIns="45720" rIns="91440" bIns="45720" rtlCol="0">
            <a:normAutofit/>
          </a:bodyPr>
          <a:lstStyle/>
          <a:p>
            <a:pPr lvl="0"/>
            <a:r>
              <a:rPr lang="en-US"/>
              <a:t>Click to edit Master text styles</a:t>
            </a:r>
          </a:p>
        </p:txBody>
      </p:sp>
    </p:spTree>
    <p:extLst>
      <p:ext uri="{BB962C8B-B14F-4D97-AF65-F5344CB8AC3E}">
        <p14:creationId xmlns:p14="http://schemas.microsoft.com/office/powerpoint/2010/main" val="35565086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82AD39B2-BB1F-F10A-D6F9-41244B3B2770}"/>
              </a:ext>
            </a:extLst>
          </p:cNvPr>
          <p:cNvSpPr>
            <a:spLocks noGrp="1"/>
          </p:cNvSpPr>
          <p:nvPr>
            <p:ph type="title"/>
          </p:nvPr>
        </p:nvSpPr>
        <p:spPr>
          <a:xfrm>
            <a:off x="633046" y="273686"/>
            <a:ext cx="11212590" cy="753256"/>
          </a:xfrm>
          <a:prstGeom prst="rect">
            <a:avLst/>
          </a:prstGeom>
        </p:spPr>
        <p:txBody>
          <a:bodyPr vert="horz" lIns="91440" tIns="45720" rIns="91440" bIns="45720" rtlCol="0" anchor="ctr">
            <a:normAutofit/>
          </a:bodyPr>
          <a:lstStyle/>
          <a:p>
            <a:r>
              <a:rPr lang="en-US"/>
              <a:t>Click to edit Master title style</a:t>
            </a:r>
          </a:p>
        </p:txBody>
      </p:sp>
      <p:sp>
        <p:nvSpPr>
          <p:cNvPr id="12" name="Text Placeholder 2">
            <a:extLst>
              <a:ext uri="{FF2B5EF4-FFF2-40B4-BE49-F238E27FC236}">
                <a16:creationId xmlns:a16="http://schemas.microsoft.com/office/drawing/2014/main" id="{C84EF338-36E9-71D8-1DE0-93A66A2028B0}"/>
              </a:ext>
            </a:extLst>
          </p:cNvPr>
          <p:cNvSpPr>
            <a:spLocks noGrp="1"/>
          </p:cNvSpPr>
          <p:nvPr>
            <p:ph idx="10"/>
          </p:nvPr>
        </p:nvSpPr>
        <p:spPr>
          <a:xfrm>
            <a:off x="290945" y="1281820"/>
            <a:ext cx="5693295" cy="4351338"/>
          </a:xfrm>
          <a:prstGeom prst="rect">
            <a:avLst/>
          </a:prstGeom>
        </p:spPr>
        <p:txBody>
          <a:bodyPr vert="horz" lIns="91440" tIns="45720" rIns="91440" bIns="45720" rtlCol="0">
            <a:normAutofit/>
          </a:bodyPr>
          <a:lstStyle/>
          <a:p>
            <a:pPr lvl="0"/>
            <a:r>
              <a:rPr lang="en-US"/>
              <a:t>Click to edit Master text styles</a:t>
            </a:r>
          </a:p>
        </p:txBody>
      </p:sp>
      <p:sp>
        <p:nvSpPr>
          <p:cNvPr id="13" name="Text Placeholder 2">
            <a:extLst>
              <a:ext uri="{FF2B5EF4-FFF2-40B4-BE49-F238E27FC236}">
                <a16:creationId xmlns:a16="http://schemas.microsoft.com/office/drawing/2014/main" id="{A33C44C1-F02B-1EF0-18C6-FE51CDA30E1B}"/>
              </a:ext>
            </a:extLst>
          </p:cNvPr>
          <p:cNvSpPr>
            <a:spLocks noGrp="1"/>
          </p:cNvSpPr>
          <p:nvPr>
            <p:ph idx="11"/>
          </p:nvPr>
        </p:nvSpPr>
        <p:spPr>
          <a:xfrm>
            <a:off x="6153265" y="1281820"/>
            <a:ext cx="5693295" cy="4351338"/>
          </a:xfrm>
          <a:prstGeom prst="rect">
            <a:avLst/>
          </a:prstGeom>
        </p:spPr>
        <p:txBody>
          <a:bodyPr vert="horz" lIns="91440" tIns="45720" rIns="91440" bIns="45720" rtlCol="0">
            <a:normAutofit/>
          </a:bodyPr>
          <a:lstStyle/>
          <a:p>
            <a:pPr lvl="0"/>
            <a:r>
              <a:rPr lang="en-US"/>
              <a:t>Click to edit Master text styles</a:t>
            </a:r>
          </a:p>
        </p:txBody>
      </p:sp>
    </p:spTree>
    <p:extLst>
      <p:ext uri="{BB962C8B-B14F-4D97-AF65-F5344CB8AC3E}">
        <p14:creationId xmlns:p14="http://schemas.microsoft.com/office/powerpoint/2010/main" val="7336356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82AD39B2-BB1F-F10A-D6F9-41244B3B2770}"/>
              </a:ext>
            </a:extLst>
          </p:cNvPr>
          <p:cNvSpPr>
            <a:spLocks noGrp="1"/>
          </p:cNvSpPr>
          <p:nvPr>
            <p:ph type="title"/>
          </p:nvPr>
        </p:nvSpPr>
        <p:spPr>
          <a:xfrm>
            <a:off x="267286" y="273686"/>
            <a:ext cx="11578350" cy="753256"/>
          </a:xfrm>
          <a:prstGeom prst="rect">
            <a:avLst/>
          </a:prstGeom>
        </p:spPr>
        <p:txBody>
          <a:bodyPr vert="horz" lIns="91440" tIns="45720" rIns="91440" bIns="45720" rtlCol="0" anchor="ctr">
            <a:normAutofit/>
          </a:bodyPr>
          <a:lstStyle>
            <a:lvl1pPr>
              <a:defRPr>
                <a:solidFill>
                  <a:schemeClr val="accent3"/>
                </a:solidFill>
              </a:defRPr>
            </a:lvl1pPr>
          </a:lstStyle>
          <a:p>
            <a:r>
              <a:rPr lang="en-US"/>
              <a:t>Click to edit Master title style</a:t>
            </a:r>
          </a:p>
        </p:txBody>
      </p:sp>
      <p:sp>
        <p:nvSpPr>
          <p:cNvPr id="12" name="Text Placeholder 2">
            <a:extLst>
              <a:ext uri="{FF2B5EF4-FFF2-40B4-BE49-F238E27FC236}">
                <a16:creationId xmlns:a16="http://schemas.microsoft.com/office/drawing/2014/main" id="{C84EF338-36E9-71D8-1DE0-93A66A2028B0}"/>
              </a:ext>
            </a:extLst>
          </p:cNvPr>
          <p:cNvSpPr>
            <a:spLocks noGrp="1"/>
          </p:cNvSpPr>
          <p:nvPr>
            <p:ph idx="10"/>
          </p:nvPr>
        </p:nvSpPr>
        <p:spPr>
          <a:xfrm>
            <a:off x="211015" y="1281820"/>
            <a:ext cx="11676185" cy="4351338"/>
          </a:xfrm>
          <a:prstGeom prst="rect">
            <a:avLst/>
          </a:prstGeom>
        </p:spPr>
        <p:txBody>
          <a:bodyPr vert="horz" lIns="91440" tIns="45720" rIns="91440" bIns="45720" rtlCol="0">
            <a:norm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143919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82AD39B2-BB1F-F10A-D6F9-41244B3B2770}"/>
              </a:ext>
            </a:extLst>
          </p:cNvPr>
          <p:cNvSpPr>
            <a:spLocks noGrp="1"/>
          </p:cNvSpPr>
          <p:nvPr>
            <p:ph type="title"/>
          </p:nvPr>
        </p:nvSpPr>
        <p:spPr>
          <a:xfrm>
            <a:off x="253218" y="273686"/>
            <a:ext cx="11592418" cy="753256"/>
          </a:xfrm>
          <a:prstGeom prst="rect">
            <a:avLst/>
          </a:prstGeom>
        </p:spPr>
        <p:txBody>
          <a:bodyPr vert="horz" lIns="91440" tIns="45720" rIns="91440" bIns="45720" rtlCol="0" anchor="ctr">
            <a:normAutofit/>
          </a:bodyPr>
          <a:lstStyle>
            <a:lvl1pPr>
              <a:defRPr>
                <a:solidFill>
                  <a:schemeClr val="accent3"/>
                </a:solidFill>
              </a:defRPr>
            </a:lvl1pPr>
          </a:lstStyle>
          <a:p>
            <a:r>
              <a:rPr lang="en-US"/>
              <a:t>Click to edit Master title style</a:t>
            </a:r>
          </a:p>
        </p:txBody>
      </p:sp>
      <p:sp>
        <p:nvSpPr>
          <p:cNvPr id="12" name="Text Placeholder 2">
            <a:extLst>
              <a:ext uri="{FF2B5EF4-FFF2-40B4-BE49-F238E27FC236}">
                <a16:creationId xmlns:a16="http://schemas.microsoft.com/office/drawing/2014/main" id="{C84EF338-36E9-71D8-1DE0-93A66A2028B0}"/>
              </a:ext>
            </a:extLst>
          </p:cNvPr>
          <p:cNvSpPr>
            <a:spLocks noGrp="1"/>
          </p:cNvSpPr>
          <p:nvPr>
            <p:ph idx="10"/>
          </p:nvPr>
        </p:nvSpPr>
        <p:spPr>
          <a:xfrm>
            <a:off x="290945" y="1281820"/>
            <a:ext cx="5693295" cy="4351338"/>
          </a:xfrm>
          <a:prstGeom prst="rect">
            <a:avLst/>
          </a:prstGeom>
        </p:spPr>
        <p:txBody>
          <a:bodyPr vert="horz" lIns="91440" tIns="45720" rIns="91440" bIns="45720" rtlCol="0">
            <a:normAutofit/>
          </a:bodyPr>
          <a:lstStyle>
            <a:lvl1pPr>
              <a:defRPr>
                <a:solidFill>
                  <a:schemeClr val="bg1"/>
                </a:solidFill>
              </a:defRPr>
            </a:lvl1pPr>
          </a:lstStyle>
          <a:p>
            <a:pPr lvl="0"/>
            <a:r>
              <a:rPr lang="en-US"/>
              <a:t>Click to edit Master text styles</a:t>
            </a:r>
          </a:p>
        </p:txBody>
      </p:sp>
      <p:sp>
        <p:nvSpPr>
          <p:cNvPr id="13" name="Text Placeholder 2">
            <a:extLst>
              <a:ext uri="{FF2B5EF4-FFF2-40B4-BE49-F238E27FC236}">
                <a16:creationId xmlns:a16="http://schemas.microsoft.com/office/drawing/2014/main" id="{A33C44C1-F02B-1EF0-18C6-FE51CDA30E1B}"/>
              </a:ext>
            </a:extLst>
          </p:cNvPr>
          <p:cNvSpPr>
            <a:spLocks noGrp="1"/>
          </p:cNvSpPr>
          <p:nvPr>
            <p:ph idx="11"/>
          </p:nvPr>
        </p:nvSpPr>
        <p:spPr>
          <a:xfrm>
            <a:off x="6153265" y="1281820"/>
            <a:ext cx="5693295" cy="4351338"/>
          </a:xfrm>
          <a:prstGeom prst="rect">
            <a:avLst/>
          </a:prstGeom>
        </p:spPr>
        <p:txBody>
          <a:bodyPr vert="horz" lIns="91440" tIns="45720" rIns="91440" bIns="45720" rtlCol="0">
            <a:norm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343995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4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82639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Accessibilit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74920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Full Slide Image">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67C5598-8241-CBBA-299C-459162211931}"/>
              </a:ext>
            </a:extLst>
          </p:cNvPr>
          <p:cNvSpPr>
            <a:spLocks noGrp="1"/>
          </p:cNvSpPr>
          <p:nvPr>
            <p:ph sz="quarter" idx="10" hasCustomPrompt="1"/>
          </p:nvPr>
        </p:nvSpPr>
        <p:spPr>
          <a:xfrm>
            <a:off x="0" y="0"/>
            <a:ext cx="12192000" cy="6858000"/>
          </a:xfrm>
        </p:spPr>
        <p:txBody>
          <a:bodyPr/>
          <a:lstStyle>
            <a:lvl1pPr>
              <a:defRPr/>
            </a:lvl1pPr>
          </a:lstStyle>
          <a:p>
            <a:pPr lvl="0"/>
            <a:r>
              <a:rPr lang="en-US"/>
              <a:t>Add full page photo or chart here</a:t>
            </a:r>
          </a:p>
        </p:txBody>
      </p:sp>
    </p:spTree>
    <p:extLst>
      <p:ext uri="{BB962C8B-B14F-4D97-AF65-F5344CB8AC3E}">
        <p14:creationId xmlns:p14="http://schemas.microsoft.com/office/powerpoint/2010/main" val="31235143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cSld name="Two Header Two Column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528B-8C12-049F-88B4-555D80A01400}"/>
              </a:ext>
            </a:extLst>
          </p:cNvPr>
          <p:cNvSpPr>
            <a:spLocks noGrp="1"/>
          </p:cNvSpPr>
          <p:nvPr>
            <p:ph type="title"/>
          </p:nvPr>
        </p:nvSpPr>
        <p:spPr>
          <a:xfrm>
            <a:off x="839789" y="365125"/>
            <a:ext cx="8903150" cy="1325563"/>
          </a:xfrm>
        </p:spPr>
        <p:txBody>
          <a:bodyPr>
            <a:normAutofit/>
          </a:bodyPr>
          <a:lstStyle>
            <a:lvl1pPr>
              <a:defRPr sz="4000" b="1"/>
            </a:lvl1pPr>
          </a:lstStyle>
          <a:p>
            <a:r>
              <a:rPr lang="en-US"/>
              <a:t>Click to edit Master title style</a:t>
            </a:r>
          </a:p>
        </p:txBody>
      </p:sp>
      <p:sp>
        <p:nvSpPr>
          <p:cNvPr id="3" name="Text Placeholder 2">
            <a:extLst>
              <a:ext uri="{FF2B5EF4-FFF2-40B4-BE49-F238E27FC236}">
                <a16:creationId xmlns:a16="http://schemas.microsoft.com/office/drawing/2014/main" id="{070ED2F9-ED99-935A-9B19-6F028F9338BC}"/>
              </a:ext>
            </a:extLst>
          </p:cNvPr>
          <p:cNvSpPr>
            <a:spLocks noGrp="1"/>
          </p:cNvSpPr>
          <p:nvPr>
            <p:ph type="body" idx="1" hasCustomPrompt="1"/>
          </p:nvPr>
        </p:nvSpPr>
        <p:spPr>
          <a:xfrm>
            <a:off x="839788" y="1681163"/>
            <a:ext cx="4571999" cy="823912"/>
          </a:xfrm>
        </p:spPr>
        <p:txBody>
          <a:bodyPr anchor="b"/>
          <a:lstStyle>
            <a:lvl1pPr marL="0" indent="0">
              <a:buNone/>
              <a:defRPr sz="2400" b="1">
                <a:latin typeface="Arial Black" panose="020B0A04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DF38-4261-9E25-6FC4-CDD5AC77926C}"/>
              </a:ext>
            </a:extLst>
          </p:cNvPr>
          <p:cNvSpPr>
            <a:spLocks noGrp="1"/>
          </p:cNvSpPr>
          <p:nvPr>
            <p:ph sz="half" idx="2"/>
          </p:nvPr>
        </p:nvSpPr>
        <p:spPr>
          <a:xfrm>
            <a:off x="839787" y="2505075"/>
            <a:ext cx="457200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F34A51D-FB1C-C7FA-5523-52971E8089DA}"/>
              </a:ext>
            </a:extLst>
          </p:cNvPr>
          <p:cNvSpPr>
            <a:spLocks noGrp="1"/>
          </p:cNvSpPr>
          <p:nvPr>
            <p:ph type="body" sz="quarter" idx="3" hasCustomPrompt="1"/>
          </p:nvPr>
        </p:nvSpPr>
        <p:spPr>
          <a:xfrm>
            <a:off x="5931559" y="1681163"/>
            <a:ext cx="4572000" cy="823912"/>
          </a:xfrm>
        </p:spPr>
        <p:txBody>
          <a:bodyPr anchor="b"/>
          <a:lstStyle>
            <a:lvl1pPr marL="0" indent="0">
              <a:buNone/>
              <a:defRPr sz="2400" b="1">
                <a:latin typeface="Arial Black" panose="020B0A04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7C7E86-E33E-BD54-1F0E-48F76BBA6019}"/>
              </a:ext>
            </a:extLst>
          </p:cNvPr>
          <p:cNvSpPr>
            <a:spLocks noGrp="1"/>
          </p:cNvSpPr>
          <p:nvPr>
            <p:ph sz="quarter" idx="4"/>
          </p:nvPr>
        </p:nvSpPr>
        <p:spPr>
          <a:xfrm>
            <a:off x="5931559"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9330F8B-0DAA-993F-A36D-EC023911744D}"/>
              </a:ext>
            </a:extLst>
          </p:cNvPr>
          <p:cNvSpPr>
            <a:spLocks noGrp="1"/>
          </p:cNvSpPr>
          <p:nvPr>
            <p:ph type="ftr" sz="quarter" idx="11"/>
          </p:nvPr>
        </p:nvSpPr>
        <p:spPr/>
        <p:txBody>
          <a:bodyPr/>
          <a:lstStyle/>
          <a:p>
            <a:endParaRPr lang="en-US"/>
          </a:p>
        </p:txBody>
      </p:sp>
      <p:sp>
        <p:nvSpPr>
          <p:cNvPr id="12" name="Arrow: Notched Right 7">
            <a:extLst>
              <a:ext uri="{FF2B5EF4-FFF2-40B4-BE49-F238E27FC236}">
                <a16:creationId xmlns:a16="http://schemas.microsoft.com/office/drawing/2014/main" id="{6C8D2C00-2F62-63E5-DB4F-8E802E7E278D}"/>
              </a:ext>
            </a:extLst>
          </p:cNvPr>
          <p:cNvSpPr>
            <a:spLocks/>
          </p:cNvSpPr>
          <p:nvPr userDrawn="1"/>
        </p:nvSpPr>
        <p:spPr>
          <a:xfrm>
            <a:off x="9742939"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white and black city skyline&#10;&#10;Description automatically generated">
            <a:extLst>
              <a:ext uri="{FF2B5EF4-FFF2-40B4-BE49-F238E27FC236}">
                <a16:creationId xmlns:a16="http://schemas.microsoft.com/office/drawing/2014/main" id="{D7785AD0-2546-F7A7-8D5A-18A195EC4DD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74270" y="465141"/>
            <a:ext cx="1703643" cy="1143876"/>
          </a:xfrm>
          <a:prstGeom prst="rect">
            <a:avLst/>
          </a:prstGeom>
        </p:spPr>
      </p:pic>
    </p:spTree>
    <p:extLst>
      <p:ext uri="{BB962C8B-B14F-4D97-AF65-F5344CB8AC3E}">
        <p14:creationId xmlns:p14="http://schemas.microsoft.com/office/powerpoint/2010/main" val="24260800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D02E-3A7E-0B02-3054-45E521F735AA}"/>
              </a:ext>
            </a:extLst>
          </p:cNvPr>
          <p:cNvSpPr>
            <a:spLocks noGrp="1"/>
          </p:cNvSpPr>
          <p:nvPr>
            <p:ph type="ctrTitle"/>
          </p:nvPr>
        </p:nvSpPr>
        <p:spPr>
          <a:xfrm>
            <a:off x="1066800" y="1122363"/>
            <a:ext cx="10058400" cy="2387600"/>
          </a:xfrm>
        </p:spPr>
        <p:txBody>
          <a:bodyPr anchor="b"/>
          <a:lstStyle>
            <a:lvl1pPr algn="ctr">
              <a:defRPr sz="6000">
                <a:latin typeface="Arial Black" panose="020B0A04020102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19E234B4-62EC-25DF-C5F0-DF6A1A31EA08}"/>
              </a:ext>
            </a:extLst>
          </p:cNvPr>
          <p:cNvSpPr>
            <a:spLocks noGrp="1"/>
          </p:cNvSpPr>
          <p:nvPr>
            <p:ph type="subTitle" idx="1"/>
          </p:nvPr>
        </p:nvSpPr>
        <p:spPr>
          <a:xfrm>
            <a:off x="1066800" y="3602039"/>
            <a:ext cx="10058400" cy="1276761"/>
          </a:xfrm>
        </p:spPr>
        <p:txBody>
          <a:bodyPr/>
          <a:lstStyle>
            <a:lvl1pPr marL="0" indent="0" algn="ctr">
              <a:buNone/>
              <a:defRPr sz="2800" b="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CDC9143E-42E1-4A53-68E1-4A532651649A}"/>
              </a:ext>
            </a:extLst>
          </p:cNvPr>
          <p:cNvSpPr>
            <a:spLocks noGrp="1"/>
          </p:cNvSpPr>
          <p:nvPr>
            <p:ph type="ftr" sz="quarter" idx="11"/>
          </p:nvPr>
        </p:nvSpPr>
        <p:spPr/>
        <p:txBody>
          <a:bodyPr/>
          <a:lstStyle/>
          <a:p>
            <a:r>
              <a:rPr lang="en-US"/>
              <a:t>10</a:t>
            </a:r>
          </a:p>
        </p:txBody>
      </p:sp>
      <p:cxnSp>
        <p:nvCxnSpPr>
          <p:cNvPr id="11" name="Straight Connector 10">
            <a:extLst>
              <a:ext uri="{FF2B5EF4-FFF2-40B4-BE49-F238E27FC236}">
                <a16:creationId xmlns:a16="http://schemas.microsoft.com/office/drawing/2014/main" id="{142EA46E-F20A-100A-FA72-3F0CC0C80E1E}"/>
              </a:ext>
            </a:extLst>
          </p:cNvPr>
          <p:cNvCxnSpPr>
            <a:cxnSpLocks/>
          </p:cNvCxnSpPr>
          <p:nvPr/>
        </p:nvCxnSpPr>
        <p:spPr>
          <a:xfrm>
            <a:off x="838200" y="3519656"/>
            <a:ext cx="1051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white and black city skyline&#10;&#10;Description automatically generated">
            <a:extLst>
              <a:ext uri="{FF2B5EF4-FFF2-40B4-BE49-F238E27FC236}">
                <a16:creationId xmlns:a16="http://schemas.microsoft.com/office/drawing/2014/main" id="{B07221FD-1EF8-2B17-07DE-2B581E71B1B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67251" y="5262152"/>
            <a:ext cx="1901557" cy="1276761"/>
          </a:xfrm>
          <a:prstGeom prst="rect">
            <a:avLst/>
          </a:prstGeom>
        </p:spPr>
      </p:pic>
    </p:spTree>
    <p:extLst>
      <p:ext uri="{BB962C8B-B14F-4D97-AF65-F5344CB8AC3E}">
        <p14:creationId xmlns:p14="http://schemas.microsoft.com/office/powerpoint/2010/main" val="2459942057"/>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645C51D-063B-C73B-4E37-36DE054F9988}"/>
              </a:ext>
            </a:extLst>
          </p:cNvPr>
          <p:cNvSpPr>
            <a:spLocks noGrp="1"/>
          </p:cNvSpPr>
          <p:nvPr>
            <p:ph type="title"/>
          </p:nvPr>
        </p:nvSpPr>
        <p:spPr>
          <a:xfrm>
            <a:off x="831850" y="1709739"/>
            <a:ext cx="10515600" cy="2852737"/>
          </a:xfrm>
        </p:spPr>
        <p:txBody>
          <a:bodyPr anchor="b">
            <a:normAutofit/>
          </a:bodyPr>
          <a:lstStyle>
            <a:lvl1pPr>
              <a:defRPr sz="6000">
                <a:latin typeface="Arial Black" panose="020B0A04020102020204" pitchFamily="34" charset="0"/>
              </a:defRPr>
            </a:lvl1pPr>
          </a:lstStyle>
          <a:p>
            <a:r>
              <a:rPr lang="en-US"/>
              <a:t>Click to edit Master title style</a:t>
            </a:r>
          </a:p>
        </p:txBody>
      </p:sp>
      <p:sp>
        <p:nvSpPr>
          <p:cNvPr id="9" name="Text Placeholder 2">
            <a:extLst>
              <a:ext uri="{FF2B5EF4-FFF2-40B4-BE49-F238E27FC236}">
                <a16:creationId xmlns:a16="http://schemas.microsoft.com/office/drawing/2014/main" id="{F31B0C1F-3BFA-12BB-A073-04E6B4BEDA2E}"/>
              </a:ext>
            </a:extLst>
          </p:cNvPr>
          <p:cNvSpPr>
            <a:spLocks noGrp="1"/>
          </p:cNvSpPr>
          <p:nvPr>
            <p:ph type="body" idx="1"/>
          </p:nvPr>
        </p:nvSpPr>
        <p:spPr>
          <a:xfrm>
            <a:off x="831850" y="4589464"/>
            <a:ext cx="10521950" cy="558798"/>
          </a:xfrm>
        </p:spPr>
        <p:txBody>
          <a:bodyPr/>
          <a:lstStyle>
            <a:lvl1pPr marL="0" indent="0">
              <a:buNone/>
              <a:defRPr b="0">
                <a:solidFill>
                  <a:schemeClr val="tx1"/>
                </a:solidFill>
              </a:defRPr>
            </a:lvl1pPr>
          </a:lstStyle>
          <a:p>
            <a:pPr lvl="0"/>
            <a:r>
              <a:rPr lang="en-US"/>
              <a:t>Click to edit Master text styles</a:t>
            </a:r>
          </a:p>
        </p:txBody>
      </p:sp>
      <p:cxnSp>
        <p:nvCxnSpPr>
          <p:cNvPr id="14" name="Straight Connector 13">
            <a:extLst>
              <a:ext uri="{FF2B5EF4-FFF2-40B4-BE49-F238E27FC236}">
                <a16:creationId xmlns:a16="http://schemas.microsoft.com/office/drawing/2014/main" id="{4A83BC3F-5FE4-92EE-E984-1C4B214B9544}"/>
              </a:ext>
            </a:extLst>
          </p:cNvPr>
          <p:cNvCxnSpPr>
            <a:cxnSpLocks/>
          </p:cNvCxnSpPr>
          <p:nvPr/>
        </p:nvCxnSpPr>
        <p:spPr>
          <a:xfrm>
            <a:off x="838200" y="4494213"/>
            <a:ext cx="1051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ooter Placeholder 16">
            <a:extLst>
              <a:ext uri="{FF2B5EF4-FFF2-40B4-BE49-F238E27FC236}">
                <a16:creationId xmlns:a16="http://schemas.microsoft.com/office/drawing/2014/main" id="{E66037F5-F6DA-4914-D883-C341BA9A4719}"/>
              </a:ext>
            </a:extLst>
          </p:cNvPr>
          <p:cNvSpPr>
            <a:spLocks noGrp="1"/>
          </p:cNvSpPr>
          <p:nvPr>
            <p:ph type="ftr" sz="quarter" idx="11"/>
          </p:nvPr>
        </p:nvSpPr>
        <p:spPr/>
        <p:txBody>
          <a:bodyPr/>
          <a:lstStyle/>
          <a:p>
            <a:r>
              <a:rPr lang="en-US"/>
              <a:t>10</a:t>
            </a:r>
          </a:p>
        </p:txBody>
      </p:sp>
      <p:pic>
        <p:nvPicPr>
          <p:cNvPr id="3" name="Picture 2" descr="A white and black city skyline&#10;&#10;Description automatically generated">
            <a:extLst>
              <a:ext uri="{FF2B5EF4-FFF2-40B4-BE49-F238E27FC236}">
                <a16:creationId xmlns:a16="http://schemas.microsoft.com/office/drawing/2014/main" id="{7F53C02F-650C-96EA-638D-6AEB15F7A4F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67251" y="5262152"/>
            <a:ext cx="1901557" cy="1276761"/>
          </a:xfrm>
          <a:prstGeom prst="rect">
            <a:avLst/>
          </a:prstGeom>
        </p:spPr>
      </p:pic>
    </p:spTree>
    <p:extLst>
      <p:ext uri="{BB962C8B-B14F-4D97-AF65-F5344CB8AC3E}">
        <p14:creationId xmlns:p14="http://schemas.microsoft.com/office/powerpoint/2010/main" val="1509031202"/>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D3A7-1E49-38EC-96FE-528AC9826912}"/>
              </a:ext>
            </a:extLst>
          </p:cNvPr>
          <p:cNvSpPr>
            <a:spLocks noGrp="1"/>
          </p:cNvSpPr>
          <p:nvPr>
            <p:ph type="title"/>
          </p:nvPr>
        </p:nvSpPr>
        <p:spPr>
          <a:xfrm>
            <a:off x="838200" y="365126"/>
            <a:ext cx="8904739"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9F56C499-5542-79AE-7613-8E231CC11772}"/>
              </a:ext>
            </a:extLst>
          </p:cNvPr>
          <p:cNvSpPr>
            <a:spLocks noGrp="1"/>
          </p:cNvSpPr>
          <p:nvPr>
            <p:ph idx="1"/>
          </p:nvPr>
        </p:nvSpPr>
        <p:spPr>
          <a:xfrm>
            <a:off x="838200" y="1825626"/>
            <a:ext cx="966536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5AB5F06-DB42-F537-89DE-F369B42DF63F}"/>
              </a:ext>
            </a:extLst>
          </p:cNvPr>
          <p:cNvSpPr>
            <a:spLocks noGrp="1"/>
          </p:cNvSpPr>
          <p:nvPr>
            <p:ph type="ftr" sz="quarter" idx="11"/>
          </p:nvPr>
        </p:nvSpPr>
        <p:spPr/>
        <p:txBody>
          <a:bodyPr/>
          <a:lstStyle/>
          <a:p>
            <a:r>
              <a:rPr lang="en-US"/>
              <a:t>10</a:t>
            </a:r>
          </a:p>
        </p:txBody>
      </p:sp>
      <p:sp>
        <p:nvSpPr>
          <p:cNvPr id="7" name="Arrow: Notched Right 7">
            <a:extLst>
              <a:ext uri="{FF2B5EF4-FFF2-40B4-BE49-F238E27FC236}">
                <a16:creationId xmlns:a16="http://schemas.microsoft.com/office/drawing/2014/main" id="{9C4755E3-2843-F474-5377-CB78F380C91E}"/>
              </a:ext>
            </a:extLst>
          </p:cNvPr>
          <p:cNvSpPr>
            <a:spLocks/>
          </p:cNvSpPr>
          <p:nvPr/>
        </p:nvSpPr>
        <p:spPr>
          <a:xfrm>
            <a:off x="9742940"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6" name="Picture 5" descr="A white and black city skyline&#10;&#10;Description automatically generated">
            <a:extLst>
              <a:ext uri="{FF2B5EF4-FFF2-40B4-BE49-F238E27FC236}">
                <a16:creationId xmlns:a16="http://schemas.microsoft.com/office/drawing/2014/main" id="{53896610-6491-1936-3C36-81C931875B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1" y="465141"/>
            <a:ext cx="1703643" cy="1143876"/>
          </a:xfrm>
          <a:prstGeom prst="rect">
            <a:avLst/>
          </a:prstGeom>
        </p:spPr>
      </p:pic>
      <p:sp>
        <p:nvSpPr>
          <p:cNvPr id="4" name="Date Placeholder 3">
            <a:extLst>
              <a:ext uri="{FF2B5EF4-FFF2-40B4-BE49-F238E27FC236}">
                <a16:creationId xmlns:a16="http://schemas.microsoft.com/office/drawing/2014/main" id="{D39228C9-EBB9-61E8-7659-94CA19A1A2D5}"/>
              </a:ext>
            </a:extLst>
          </p:cNvPr>
          <p:cNvSpPr>
            <a:spLocks noGrp="1"/>
          </p:cNvSpPr>
          <p:nvPr>
            <p:ph type="dt" sz="half" idx="12"/>
          </p:nvPr>
        </p:nvSpPr>
        <p:spPr/>
        <p:txBody>
          <a:bodyPr/>
          <a:lstStyle/>
          <a:p>
            <a:endParaRPr lang="en-US"/>
          </a:p>
        </p:txBody>
      </p:sp>
      <p:sp>
        <p:nvSpPr>
          <p:cNvPr id="8" name="Slide Number Placeholder 7">
            <a:extLst>
              <a:ext uri="{FF2B5EF4-FFF2-40B4-BE49-F238E27FC236}">
                <a16:creationId xmlns:a16="http://schemas.microsoft.com/office/drawing/2014/main" id="{36F3602C-567E-E13B-5E55-22ACC95FD914}"/>
              </a:ext>
            </a:extLst>
          </p:cNvPr>
          <p:cNvSpPr>
            <a:spLocks noGrp="1"/>
          </p:cNvSpPr>
          <p:nvPr>
            <p:ph type="sldNum" sz="quarter" idx="13"/>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707942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 Stand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D3A7-1E49-38EC-96FE-528AC9826912}"/>
              </a:ext>
            </a:extLst>
          </p:cNvPr>
          <p:cNvSpPr>
            <a:spLocks noGrp="1"/>
          </p:cNvSpPr>
          <p:nvPr>
            <p:ph type="title"/>
          </p:nvPr>
        </p:nvSpPr>
        <p:spPr>
          <a:xfrm>
            <a:off x="838200" y="365126"/>
            <a:ext cx="9665367"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9F56C499-5542-79AE-7613-8E231CC11772}"/>
              </a:ext>
            </a:extLst>
          </p:cNvPr>
          <p:cNvSpPr>
            <a:spLocks noGrp="1"/>
          </p:cNvSpPr>
          <p:nvPr>
            <p:ph idx="1"/>
          </p:nvPr>
        </p:nvSpPr>
        <p:spPr>
          <a:xfrm>
            <a:off x="838200" y="1825626"/>
            <a:ext cx="966536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5AB5F06-DB42-F537-89DE-F369B42DF63F}"/>
              </a:ext>
            </a:extLst>
          </p:cNvPr>
          <p:cNvSpPr>
            <a:spLocks noGrp="1"/>
          </p:cNvSpPr>
          <p:nvPr>
            <p:ph type="ftr" sz="quarter" idx="11"/>
          </p:nvPr>
        </p:nvSpPr>
        <p:spPr/>
        <p:txBody>
          <a:bodyPr/>
          <a:lstStyle/>
          <a:p>
            <a:r>
              <a:rPr lang="en-US"/>
              <a:t>10</a:t>
            </a:r>
          </a:p>
        </p:txBody>
      </p:sp>
      <p:pic>
        <p:nvPicPr>
          <p:cNvPr id="6" name="Picture 5" descr="A white and black city skyline&#10;&#10;Description automatically generated">
            <a:extLst>
              <a:ext uri="{FF2B5EF4-FFF2-40B4-BE49-F238E27FC236}">
                <a16:creationId xmlns:a16="http://schemas.microsoft.com/office/drawing/2014/main" id="{53896610-6491-1936-3C36-81C931875B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36079" y="345034"/>
            <a:ext cx="2061408" cy="1384090"/>
          </a:xfrm>
          <a:prstGeom prst="rect">
            <a:avLst/>
          </a:prstGeom>
        </p:spPr>
      </p:pic>
      <p:pic>
        <p:nvPicPr>
          <p:cNvPr id="10" name="Picture 9" descr="A black background with pink text&#10;&#10;Description automatically generated">
            <a:extLst>
              <a:ext uri="{FF2B5EF4-FFF2-40B4-BE49-F238E27FC236}">
                <a16:creationId xmlns:a16="http://schemas.microsoft.com/office/drawing/2014/main" id="{F4B036C6-EFFF-7791-24F6-992797FE835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42510" y="5731494"/>
            <a:ext cx="1612395" cy="908306"/>
          </a:xfrm>
          <a:prstGeom prst="rect">
            <a:avLst/>
          </a:prstGeom>
        </p:spPr>
      </p:pic>
    </p:spTree>
    <p:extLst>
      <p:ext uri="{BB962C8B-B14F-4D97-AF65-F5344CB8AC3E}">
        <p14:creationId xmlns:p14="http://schemas.microsoft.com/office/powerpoint/2010/main" val="39593902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lumn Content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94CD6-4F49-EEDF-C661-E43AAF046D8F}"/>
              </a:ext>
            </a:extLst>
          </p:cNvPr>
          <p:cNvSpPr>
            <a:spLocks noGrp="1"/>
          </p:cNvSpPr>
          <p:nvPr>
            <p:ph type="title"/>
          </p:nvPr>
        </p:nvSpPr>
        <p:spPr>
          <a:xfrm>
            <a:off x="838202" y="365126"/>
            <a:ext cx="8904738"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E8E74E57-20E0-E8B6-B798-B27EA7826251}"/>
              </a:ext>
            </a:extLst>
          </p:cNvPr>
          <p:cNvSpPr>
            <a:spLocks noGrp="1"/>
          </p:cNvSpPr>
          <p:nvPr>
            <p:ph sz="half" idx="1"/>
          </p:nvPr>
        </p:nvSpPr>
        <p:spPr>
          <a:xfrm>
            <a:off x="838200" y="1825626"/>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AA2F3E-6879-CDE4-503F-FCF8639DFDAA}"/>
              </a:ext>
            </a:extLst>
          </p:cNvPr>
          <p:cNvSpPr>
            <a:spLocks noGrp="1"/>
          </p:cNvSpPr>
          <p:nvPr>
            <p:ph sz="half" idx="2"/>
          </p:nvPr>
        </p:nvSpPr>
        <p:spPr>
          <a:xfrm>
            <a:off x="5919537" y="1825626"/>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2D94740-DFE9-5066-F33B-FB669E19BC11}"/>
              </a:ext>
            </a:extLst>
          </p:cNvPr>
          <p:cNvSpPr>
            <a:spLocks noGrp="1"/>
          </p:cNvSpPr>
          <p:nvPr>
            <p:ph type="ftr" sz="quarter" idx="11"/>
          </p:nvPr>
        </p:nvSpPr>
        <p:spPr/>
        <p:txBody>
          <a:bodyPr/>
          <a:lstStyle/>
          <a:p>
            <a:r>
              <a:rPr lang="en-US"/>
              <a:t>10</a:t>
            </a:r>
          </a:p>
        </p:txBody>
      </p:sp>
      <p:sp>
        <p:nvSpPr>
          <p:cNvPr id="10" name="Arrow: Notched Right 7">
            <a:extLst>
              <a:ext uri="{FF2B5EF4-FFF2-40B4-BE49-F238E27FC236}">
                <a16:creationId xmlns:a16="http://schemas.microsoft.com/office/drawing/2014/main" id="{2A6F4A4F-2187-B013-F038-312B202B4C74}"/>
              </a:ext>
            </a:extLst>
          </p:cNvPr>
          <p:cNvSpPr>
            <a:spLocks/>
          </p:cNvSpPr>
          <p:nvPr/>
        </p:nvSpPr>
        <p:spPr>
          <a:xfrm>
            <a:off x="9742940"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1" name="Picture 10" descr="A white and black city skyline&#10;&#10;Description automatically generated">
            <a:extLst>
              <a:ext uri="{FF2B5EF4-FFF2-40B4-BE49-F238E27FC236}">
                <a16:creationId xmlns:a16="http://schemas.microsoft.com/office/drawing/2014/main" id="{F3DA6176-A74B-10D1-AD2D-5FB6C59E1EF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1" y="465141"/>
            <a:ext cx="1703643" cy="1143876"/>
          </a:xfrm>
          <a:prstGeom prst="rect">
            <a:avLst/>
          </a:prstGeom>
        </p:spPr>
      </p:pic>
    </p:spTree>
    <p:extLst>
      <p:ext uri="{BB962C8B-B14F-4D97-AF65-F5344CB8AC3E}">
        <p14:creationId xmlns:p14="http://schemas.microsoft.com/office/powerpoint/2010/main" val="149997860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lumn Content - Stand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94CD6-4F49-EEDF-C661-E43AAF046D8F}"/>
              </a:ext>
            </a:extLst>
          </p:cNvPr>
          <p:cNvSpPr>
            <a:spLocks noGrp="1"/>
          </p:cNvSpPr>
          <p:nvPr>
            <p:ph type="title"/>
          </p:nvPr>
        </p:nvSpPr>
        <p:spPr>
          <a:xfrm>
            <a:off x="838201" y="365126"/>
            <a:ext cx="9653336" cy="1325563"/>
          </a:xfrm>
        </p:spPr>
        <p:txBody>
          <a:bodyPr>
            <a:normAutofit/>
          </a:bodyPr>
          <a:lstStyle>
            <a:lvl1pPr>
              <a:defRPr sz="4000" b="1"/>
            </a:lvl1pPr>
          </a:lstStyle>
          <a:p>
            <a:r>
              <a:rPr lang="en-US"/>
              <a:t>Click to edit Master title style</a:t>
            </a:r>
          </a:p>
        </p:txBody>
      </p:sp>
      <p:sp>
        <p:nvSpPr>
          <p:cNvPr id="3" name="Content Placeholder 2">
            <a:extLst>
              <a:ext uri="{FF2B5EF4-FFF2-40B4-BE49-F238E27FC236}">
                <a16:creationId xmlns:a16="http://schemas.microsoft.com/office/drawing/2014/main" id="{E8E74E57-20E0-E8B6-B798-B27EA7826251}"/>
              </a:ext>
            </a:extLst>
          </p:cNvPr>
          <p:cNvSpPr>
            <a:spLocks noGrp="1"/>
          </p:cNvSpPr>
          <p:nvPr>
            <p:ph sz="half" idx="1"/>
          </p:nvPr>
        </p:nvSpPr>
        <p:spPr>
          <a:xfrm>
            <a:off x="838200" y="1825626"/>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AA2F3E-6879-CDE4-503F-FCF8639DFDAA}"/>
              </a:ext>
            </a:extLst>
          </p:cNvPr>
          <p:cNvSpPr>
            <a:spLocks noGrp="1"/>
          </p:cNvSpPr>
          <p:nvPr>
            <p:ph sz="half" idx="2"/>
          </p:nvPr>
        </p:nvSpPr>
        <p:spPr>
          <a:xfrm>
            <a:off x="5919537" y="1825626"/>
            <a:ext cx="45720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2D94740-DFE9-5066-F33B-FB669E19BC11}"/>
              </a:ext>
            </a:extLst>
          </p:cNvPr>
          <p:cNvSpPr>
            <a:spLocks noGrp="1"/>
          </p:cNvSpPr>
          <p:nvPr>
            <p:ph type="ftr" sz="quarter" idx="11"/>
          </p:nvPr>
        </p:nvSpPr>
        <p:spPr/>
        <p:txBody>
          <a:bodyPr/>
          <a:lstStyle/>
          <a:p>
            <a:r>
              <a:rPr lang="en-US"/>
              <a:t>10</a:t>
            </a:r>
          </a:p>
        </p:txBody>
      </p:sp>
      <p:pic>
        <p:nvPicPr>
          <p:cNvPr id="9" name="Picture 8" descr="A black background with pink text&#10;&#10;Description automatically generated">
            <a:extLst>
              <a:ext uri="{FF2B5EF4-FFF2-40B4-BE49-F238E27FC236}">
                <a16:creationId xmlns:a16="http://schemas.microsoft.com/office/drawing/2014/main" id="{222B1EA6-0778-4AD2-C0E3-9AEB4B0DFE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2510" y="5731494"/>
            <a:ext cx="1612395" cy="908306"/>
          </a:xfrm>
          <a:prstGeom prst="rect">
            <a:avLst/>
          </a:prstGeom>
        </p:spPr>
      </p:pic>
    </p:spTree>
    <p:extLst>
      <p:ext uri="{BB962C8B-B14F-4D97-AF65-F5344CB8AC3E}">
        <p14:creationId xmlns:p14="http://schemas.microsoft.com/office/powerpoint/2010/main" val="26529277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Two Header Two Column - Fla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528B-8C12-049F-88B4-555D80A01400}"/>
              </a:ext>
            </a:extLst>
          </p:cNvPr>
          <p:cNvSpPr>
            <a:spLocks noGrp="1"/>
          </p:cNvSpPr>
          <p:nvPr>
            <p:ph type="title"/>
          </p:nvPr>
        </p:nvSpPr>
        <p:spPr>
          <a:xfrm>
            <a:off x="839790" y="365126"/>
            <a:ext cx="8903150" cy="1325563"/>
          </a:xfrm>
        </p:spPr>
        <p:txBody>
          <a:bodyPr>
            <a:normAutofit/>
          </a:bodyPr>
          <a:lstStyle>
            <a:lvl1pPr>
              <a:defRPr sz="4000" b="1"/>
            </a:lvl1pPr>
          </a:lstStyle>
          <a:p>
            <a:r>
              <a:rPr lang="en-US"/>
              <a:t>Click to edit Master title style</a:t>
            </a:r>
          </a:p>
        </p:txBody>
      </p:sp>
      <p:sp>
        <p:nvSpPr>
          <p:cNvPr id="3" name="Text Placeholder 2">
            <a:extLst>
              <a:ext uri="{FF2B5EF4-FFF2-40B4-BE49-F238E27FC236}">
                <a16:creationId xmlns:a16="http://schemas.microsoft.com/office/drawing/2014/main" id="{070ED2F9-ED99-935A-9B19-6F028F9338BC}"/>
              </a:ext>
            </a:extLst>
          </p:cNvPr>
          <p:cNvSpPr>
            <a:spLocks noGrp="1"/>
          </p:cNvSpPr>
          <p:nvPr>
            <p:ph type="body" idx="1" hasCustomPrompt="1"/>
          </p:nvPr>
        </p:nvSpPr>
        <p:spPr>
          <a:xfrm>
            <a:off x="839789" y="1681163"/>
            <a:ext cx="4571999" cy="823912"/>
          </a:xfrm>
        </p:spPr>
        <p:txBody>
          <a:bodyPr anchor="b"/>
          <a:lstStyle>
            <a:lvl1pPr marL="0" indent="0">
              <a:buNone/>
              <a:defRPr sz="2400" b="1">
                <a:latin typeface="Arial Black" panose="020B0A04020102020204" pitchFamily="34" charset="0"/>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DF38-4261-9E25-6FC4-CDD5AC77926C}"/>
              </a:ext>
            </a:extLst>
          </p:cNvPr>
          <p:cNvSpPr>
            <a:spLocks noGrp="1"/>
          </p:cNvSpPr>
          <p:nvPr>
            <p:ph sz="half" idx="2"/>
          </p:nvPr>
        </p:nvSpPr>
        <p:spPr>
          <a:xfrm>
            <a:off x="839787" y="2505075"/>
            <a:ext cx="457200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F34A51D-FB1C-C7FA-5523-52971E8089DA}"/>
              </a:ext>
            </a:extLst>
          </p:cNvPr>
          <p:cNvSpPr>
            <a:spLocks noGrp="1"/>
          </p:cNvSpPr>
          <p:nvPr>
            <p:ph type="body" sz="quarter" idx="3" hasCustomPrompt="1"/>
          </p:nvPr>
        </p:nvSpPr>
        <p:spPr>
          <a:xfrm>
            <a:off x="5931559" y="1681163"/>
            <a:ext cx="4572000" cy="823912"/>
          </a:xfrm>
        </p:spPr>
        <p:txBody>
          <a:bodyPr anchor="b"/>
          <a:lstStyle>
            <a:lvl1pPr marL="0" indent="0">
              <a:buNone/>
              <a:defRPr sz="2400" b="1">
                <a:latin typeface="Arial Black" panose="020B0A04020102020204" pitchFamily="34" charset="0"/>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7C7E86-E33E-BD54-1F0E-48F76BBA6019}"/>
              </a:ext>
            </a:extLst>
          </p:cNvPr>
          <p:cNvSpPr>
            <a:spLocks noGrp="1"/>
          </p:cNvSpPr>
          <p:nvPr>
            <p:ph sz="quarter" idx="4"/>
          </p:nvPr>
        </p:nvSpPr>
        <p:spPr>
          <a:xfrm>
            <a:off x="5931559"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9330F8B-0DAA-993F-A36D-EC023911744D}"/>
              </a:ext>
            </a:extLst>
          </p:cNvPr>
          <p:cNvSpPr>
            <a:spLocks noGrp="1"/>
          </p:cNvSpPr>
          <p:nvPr>
            <p:ph type="ftr" sz="quarter" idx="11"/>
          </p:nvPr>
        </p:nvSpPr>
        <p:spPr/>
        <p:txBody>
          <a:bodyPr/>
          <a:lstStyle/>
          <a:p>
            <a:r>
              <a:rPr lang="en-US"/>
              <a:t>10</a:t>
            </a:r>
          </a:p>
        </p:txBody>
      </p:sp>
      <p:sp>
        <p:nvSpPr>
          <p:cNvPr id="12" name="Arrow: Notched Right 7">
            <a:extLst>
              <a:ext uri="{FF2B5EF4-FFF2-40B4-BE49-F238E27FC236}">
                <a16:creationId xmlns:a16="http://schemas.microsoft.com/office/drawing/2014/main" id="{6C8D2C00-2F62-63E5-DB4F-8E802E7E278D}"/>
              </a:ext>
            </a:extLst>
          </p:cNvPr>
          <p:cNvSpPr>
            <a:spLocks/>
          </p:cNvSpPr>
          <p:nvPr/>
        </p:nvSpPr>
        <p:spPr>
          <a:xfrm>
            <a:off x="9742940"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3" name="Picture 12" descr="A white and black city skyline&#10;&#10;Description automatically generated">
            <a:extLst>
              <a:ext uri="{FF2B5EF4-FFF2-40B4-BE49-F238E27FC236}">
                <a16:creationId xmlns:a16="http://schemas.microsoft.com/office/drawing/2014/main" id="{D7785AD0-2546-F7A7-8D5A-18A195EC4DD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1" y="465141"/>
            <a:ext cx="1703643" cy="1143876"/>
          </a:xfrm>
          <a:prstGeom prst="rect">
            <a:avLst/>
          </a:prstGeom>
        </p:spPr>
      </p:pic>
    </p:spTree>
    <p:extLst>
      <p:ext uri="{BB962C8B-B14F-4D97-AF65-F5344CB8AC3E}">
        <p14:creationId xmlns:p14="http://schemas.microsoft.com/office/powerpoint/2010/main" val="35896417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Two Header Two Column - Stand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528B-8C12-049F-88B4-555D80A01400}"/>
              </a:ext>
            </a:extLst>
          </p:cNvPr>
          <p:cNvSpPr>
            <a:spLocks noGrp="1"/>
          </p:cNvSpPr>
          <p:nvPr>
            <p:ph type="title"/>
          </p:nvPr>
        </p:nvSpPr>
        <p:spPr>
          <a:xfrm>
            <a:off x="839790" y="365126"/>
            <a:ext cx="9663770" cy="1325563"/>
          </a:xfrm>
        </p:spPr>
        <p:txBody>
          <a:bodyPr>
            <a:normAutofit/>
          </a:bodyPr>
          <a:lstStyle>
            <a:lvl1pPr>
              <a:defRPr sz="4000" b="1"/>
            </a:lvl1pPr>
          </a:lstStyle>
          <a:p>
            <a:r>
              <a:rPr lang="en-US"/>
              <a:t>Click to edit Master title style</a:t>
            </a:r>
          </a:p>
        </p:txBody>
      </p:sp>
      <p:sp>
        <p:nvSpPr>
          <p:cNvPr id="3" name="Text Placeholder 2">
            <a:extLst>
              <a:ext uri="{FF2B5EF4-FFF2-40B4-BE49-F238E27FC236}">
                <a16:creationId xmlns:a16="http://schemas.microsoft.com/office/drawing/2014/main" id="{070ED2F9-ED99-935A-9B19-6F028F9338BC}"/>
              </a:ext>
            </a:extLst>
          </p:cNvPr>
          <p:cNvSpPr>
            <a:spLocks noGrp="1"/>
          </p:cNvSpPr>
          <p:nvPr>
            <p:ph type="body" idx="1" hasCustomPrompt="1"/>
          </p:nvPr>
        </p:nvSpPr>
        <p:spPr>
          <a:xfrm>
            <a:off x="839789" y="1681163"/>
            <a:ext cx="4571999" cy="823912"/>
          </a:xfrm>
        </p:spPr>
        <p:txBody>
          <a:bodyPr anchor="b"/>
          <a:lstStyle>
            <a:lvl1pPr marL="0" indent="0">
              <a:buNone/>
              <a:defRPr sz="2400" b="1">
                <a:latin typeface="Arial Black" panose="020B0A04020102020204" pitchFamily="34" charset="0"/>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DF38-4261-9E25-6FC4-CDD5AC77926C}"/>
              </a:ext>
            </a:extLst>
          </p:cNvPr>
          <p:cNvSpPr>
            <a:spLocks noGrp="1"/>
          </p:cNvSpPr>
          <p:nvPr>
            <p:ph sz="half" idx="2"/>
          </p:nvPr>
        </p:nvSpPr>
        <p:spPr>
          <a:xfrm>
            <a:off x="839787" y="2505075"/>
            <a:ext cx="457200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F34A51D-FB1C-C7FA-5523-52971E8089DA}"/>
              </a:ext>
            </a:extLst>
          </p:cNvPr>
          <p:cNvSpPr>
            <a:spLocks noGrp="1"/>
          </p:cNvSpPr>
          <p:nvPr>
            <p:ph type="body" sz="quarter" idx="3" hasCustomPrompt="1"/>
          </p:nvPr>
        </p:nvSpPr>
        <p:spPr>
          <a:xfrm>
            <a:off x="5931559" y="1681163"/>
            <a:ext cx="4572000" cy="823912"/>
          </a:xfrm>
        </p:spPr>
        <p:txBody>
          <a:bodyPr anchor="b"/>
          <a:lstStyle>
            <a:lvl1pPr marL="0" indent="0">
              <a:buNone/>
              <a:defRPr sz="2400" b="1">
                <a:latin typeface="Arial Black" panose="020B0A04020102020204" pitchFamily="34" charset="0"/>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7C7E86-E33E-BD54-1F0E-48F76BBA6019}"/>
              </a:ext>
            </a:extLst>
          </p:cNvPr>
          <p:cNvSpPr>
            <a:spLocks noGrp="1"/>
          </p:cNvSpPr>
          <p:nvPr>
            <p:ph sz="quarter" idx="4"/>
          </p:nvPr>
        </p:nvSpPr>
        <p:spPr>
          <a:xfrm>
            <a:off x="5931559"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9330F8B-0DAA-993F-A36D-EC023911744D}"/>
              </a:ext>
            </a:extLst>
          </p:cNvPr>
          <p:cNvSpPr>
            <a:spLocks noGrp="1"/>
          </p:cNvSpPr>
          <p:nvPr>
            <p:ph type="ftr" sz="quarter" idx="11"/>
          </p:nvPr>
        </p:nvSpPr>
        <p:spPr/>
        <p:txBody>
          <a:bodyPr/>
          <a:lstStyle/>
          <a:p>
            <a:r>
              <a:rPr lang="en-US"/>
              <a:t>10</a:t>
            </a:r>
          </a:p>
        </p:txBody>
      </p:sp>
      <p:pic>
        <p:nvPicPr>
          <p:cNvPr id="11" name="Picture 10" descr="A black background with pink text&#10;&#10;Description automatically generated">
            <a:extLst>
              <a:ext uri="{FF2B5EF4-FFF2-40B4-BE49-F238E27FC236}">
                <a16:creationId xmlns:a16="http://schemas.microsoft.com/office/drawing/2014/main" id="{1C1C5612-BE4F-714D-565E-D5A04A450B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2510" y="5731494"/>
            <a:ext cx="1612395" cy="908306"/>
          </a:xfrm>
          <a:prstGeom prst="rect">
            <a:avLst/>
          </a:prstGeom>
        </p:spPr>
      </p:pic>
    </p:spTree>
    <p:extLst>
      <p:ext uri="{BB962C8B-B14F-4D97-AF65-F5344CB8AC3E}">
        <p14:creationId xmlns:p14="http://schemas.microsoft.com/office/powerpoint/2010/main" val="27272607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tent with Caption - Flag">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0E86539B-499C-0A81-E5E3-16FF5D0A4853}"/>
              </a:ext>
            </a:extLst>
          </p:cNvPr>
          <p:cNvSpPr>
            <a:spLocks noGrp="1"/>
          </p:cNvSpPr>
          <p:nvPr>
            <p:ph sz="quarter" idx="10" hasCustomPrompt="1"/>
          </p:nvPr>
        </p:nvSpPr>
        <p:spPr>
          <a:xfrm>
            <a:off x="838201" y="241678"/>
            <a:ext cx="8783472" cy="5303520"/>
          </a:xfrm>
        </p:spPr>
        <p:txBody>
          <a:bodyPr/>
          <a:lstStyle>
            <a:lvl1pPr>
              <a:defRPr/>
            </a:lvl1pPr>
          </a:lstStyle>
          <a:p>
            <a:pPr lvl="0"/>
            <a:r>
              <a:rPr lang="en-US"/>
              <a:t>Add photo or chart here</a:t>
            </a:r>
          </a:p>
        </p:txBody>
      </p:sp>
      <p:sp>
        <p:nvSpPr>
          <p:cNvPr id="17" name="Footer Placeholder 16">
            <a:extLst>
              <a:ext uri="{FF2B5EF4-FFF2-40B4-BE49-F238E27FC236}">
                <a16:creationId xmlns:a16="http://schemas.microsoft.com/office/drawing/2014/main" id="{297BB221-AB4C-C208-FC3F-2E982CED6F70}"/>
              </a:ext>
            </a:extLst>
          </p:cNvPr>
          <p:cNvSpPr>
            <a:spLocks noGrp="1" noRot="1" noMove="1" noResize="1" noEditPoints="1" noAdjustHandles="1" noChangeArrowheads="1" noChangeShapeType="1"/>
          </p:cNvSpPr>
          <p:nvPr>
            <p:ph type="ftr" sz="quarter" idx="12"/>
          </p:nvPr>
        </p:nvSpPr>
        <p:spPr/>
        <p:txBody>
          <a:bodyPr/>
          <a:lstStyle/>
          <a:p>
            <a:r>
              <a:rPr lang="en-US"/>
              <a:t>10</a:t>
            </a:r>
          </a:p>
        </p:txBody>
      </p:sp>
      <p:sp>
        <p:nvSpPr>
          <p:cNvPr id="21" name="Text Placeholder 19">
            <a:extLst>
              <a:ext uri="{FF2B5EF4-FFF2-40B4-BE49-F238E27FC236}">
                <a16:creationId xmlns:a16="http://schemas.microsoft.com/office/drawing/2014/main" id="{A5ABEAA8-E7F5-BD5A-31B5-2F91D131AA4D}"/>
              </a:ext>
            </a:extLst>
          </p:cNvPr>
          <p:cNvSpPr>
            <a:spLocks noGrp="1"/>
          </p:cNvSpPr>
          <p:nvPr>
            <p:ph type="body" sz="quarter" idx="14" hasCustomPrompt="1"/>
          </p:nvPr>
        </p:nvSpPr>
        <p:spPr>
          <a:xfrm>
            <a:off x="838201" y="5666875"/>
            <a:ext cx="8783473" cy="475045"/>
          </a:xfrm>
          <a:solidFill>
            <a:schemeClr val="accent1"/>
          </a:solidFill>
        </p:spPr>
        <p:txBody>
          <a:bodyPr anchor="ctr">
            <a:normAutofit/>
          </a:bodyPr>
          <a:lstStyle>
            <a:lvl1pPr marL="0" indent="0">
              <a:buNone/>
              <a:defRPr sz="1800" b="1">
                <a:solidFill>
                  <a:schemeClr val="bg1"/>
                </a:solidFill>
              </a:defRPr>
            </a:lvl1pPr>
          </a:lstStyle>
          <a:p>
            <a:pPr lvl="0"/>
            <a:r>
              <a:rPr lang="en-US"/>
              <a:t>Click to add photo or chart caption</a:t>
            </a:r>
          </a:p>
        </p:txBody>
      </p:sp>
      <p:sp>
        <p:nvSpPr>
          <p:cNvPr id="4" name="Arrow: Notched Right 7">
            <a:extLst>
              <a:ext uri="{FF2B5EF4-FFF2-40B4-BE49-F238E27FC236}">
                <a16:creationId xmlns:a16="http://schemas.microsoft.com/office/drawing/2014/main" id="{819409E7-2F76-82E8-5716-BEB80CD9749E}"/>
              </a:ext>
            </a:extLst>
          </p:cNvPr>
          <p:cNvSpPr>
            <a:spLocks/>
          </p:cNvSpPr>
          <p:nvPr/>
        </p:nvSpPr>
        <p:spPr>
          <a:xfrm>
            <a:off x="9742940" y="-330666"/>
            <a:ext cx="4313547" cy="2717145"/>
          </a:xfrm>
          <a:custGeom>
            <a:avLst/>
            <a:gdLst>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747215 w 5145206"/>
              <a:gd name="connsiteY7" fmla="*/ 1494430 h 2988860"/>
              <a:gd name="connsiteX8" fmla="*/ 0 w 5145206"/>
              <a:gd name="connsiteY8" fmla="*/ 747215 h 2988860"/>
              <a:gd name="connsiteX0" fmla="*/ 0 w 5145206"/>
              <a:gd name="connsiteY0" fmla="*/ 747215 h 2988860"/>
              <a:gd name="connsiteX1" fmla="*/ 3650776 w 5145206"/>
              <a:gd name="connsiteY1" fmla="*/ 747215 h 2988860"/>
              <a:gd name="connsiteX2" fmla="*/ 3650776 w 5145206"/>
              <a:gd name="connsiteY2" fmla="*/ 0 h 2988860"/>
              <a:gd name="connsiteX3" fmla="*/ 5145206 w 5145206"/>
              <a:gd name="connsiteY3" fmla="*/ 1494430 h 2988860"/>
              <a:gd name="connsiteX4" fmla="*/ 3650776 w 5145206"/>
              <a:gd name="connsiteY4" fmla="*/ 2988860 h 2988860"/>
              <a:gd name="connsiteX5" fmla="*/ 3650776 w 5145206"/>
              <a:gd name="connsiteY5" fmla="*/ 2241645 h 2988860"/>
              <a:gd name="connsiteX6" fmla="*/ 0 w 5145206"/>
              <a:gd name="connsiteY6" fmla="*/ 2241645 h 2988860"/>
              <a:gd name="connsiteX7" fmla="*/ 575765 w 5145206"/>
              <a:gd name="connsiteY7" fmla="*/ 1494430 h 2988860"/>
              <a:gd name="connsiteX8" fmla="*/ 0 w 5145206"/>
              <a:gd name="connsiteY8" fmla="*/ 747215 h 298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5206" h="2988860">
                <a:moveTo>
                  <a:pt x="0" y="747215"/>
                </a:moveTo>
                <a:lnTo>
                  <a:pt x="3650776" y="747215"/>
                </a:lnTo>
                <a:lnTo>
                  <a:pt x="3650776" y="0"/>
                </a:lnTo>
                <a:lnTo>
                  <a:pt x="5145206" y="1494430"/>
                </a:lnTo>
                <a:lnTo>
                  <a:pt x="3650776" y="2988860"/>
                </a:lnTo>
                <a:lnTo>
                  <a:pt x="3650776" y="2241645"/>
                </a:lnTo>
                <a:lnTo>
                  <a:pt x="0" y="2241645"/>
                </a:lnTo>
                <a:lnTo>
                  <a:pt x="575765" y="1494430"/>
                </a:lnTo>
                <a:lnTo>
                  <a:pt x="0" y="74721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7" name="Picture 6" descr="A white and black city skyline&#10;&#10;Description automatically generated">
            <a:extLst>
              <a:ext uri="{FF2B5EF4-FFF2-40B4-BE49-F238E27FC236}">
                <a16:creationId xmlns:a16="http://schemas.microsoft.com/office/drawing/2014/main" id="{5C55BBB3-3390-5D02-0C5F-E5D1039B3A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74271" y="465141"/>
            <a:ext cx="1703643" cy="1143876"/>
          </a:xfrm>
          <a:prstGeom prst="rect">
            <a:avLst/>
          </a:prstGeom>
        </p:spPr>
      </p:pic>
    </p:spTree>
    <p:extLst>
      <p:ext uri="{BB962C8B-B14F-4D97-AF65-F5344CB8AC3E}">
        <p14:creationId xmlns:p14="http://schemas.microsoft.com/office/powerpoint/2010/main" val="187427081"/>
      </p:ext>
    </p:extLst>
  </p:cSld>
  <p:clrMapOvr>
    <a:masterClrMapping/>
  </p:clrMapOvr>
  <p:extLst>
    <p:ext uri="{DCECCB84-F9BA-43D5-87BE-67443E8EF086}">
      <p15:sldGuideLst xmlns:p15="http://schemas.microsoft.com/office/powerpoint/2012/main">
        <p15:guide id="1" orient="horz" pos="144">
          <p15:clr>
            <a:srgbClr val="FBAE40"/>
          </p15:clr>
        </p15:guide>
        <p15:guide id="2" pos="528">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tent with Caption - Standard">
    <p:spTree>
      <p:nvGrpSpPr>
        <p:cNvPr id="1" name=""/>
        <p:cNvGrpSpPr/>
        <p:nvPr/>
      </p:nvGrpSpPr>
      <p:grpSpPr>
        <a:xfrm>
          <a:off x="0" y="0"/>
          <a:ext cx="0" cy="0"/>
          <a:chOff x="0" y="0"/>
          <a:chExt cx="0" cy="0"/>
        </a:xfrm>
      </p:grpSpPr>
      <p:sp>
        <p:nvSpPr>
          <p:cNvPr id="17" name="Footer Placeholder 16">
            <a:extLst>
              <a:ext uri="{FF2B5EF4-FFF2-40B4-BE49-F238E27FC236}">
                <a16:creationId xmlns:a16="http://schemas.microsoft.com/office/drawing/2014/main" id="{297BB221-AB4C-C208-FC3F-2E982CED6F70}"/>
              </a:ext>
            </a:extLst>
          </p:cNvPr>
          <p:cNvSpPr>
            <a:spLocks noGrp="1" noRot="1" noMove="1" noResize="1" noEditPoints="1" noAdjustHandles="1" noChangeArrowheads="1" noChangeShapeType="1"/>
          </p:cNvSpPr>
          <p:nvPr>
            <p:ph type="ftr" sz="quarter" idx="12"/>
          </p:nvPr>
        </p:nvSpPr>
        <p:spPr/>
        <p:txBody>
          <a:bodyPr/>
          <a:lstStyle/>
          <a:p>
            <a:r>
              <a:rPr lang="en-US"/>
              <a:t>10</a:t>
            </a:r>
          </a:p>
        </p:txBody>
      </p:sp>
      <p:pic>
        <p:nvPicPr>
          <p:cNvPr id="4" name="Picture 3" descr="A black background with pink text&#10;&#10;Description automatically generated">
            <a:extLst>
              <a:ext uri="{FF2B5EF4-FFF2-40B4-BE49-F238E27FC236}">
                <a16:creationId xmlns:a16="http://schemas.microsoft.com/office/drawing/2014/main" id="{7143B1D9-3405-AB7C-DD9B-585B26006CD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42510" y="5731494"/>
            <a:ext cx="1612395" cy="908306"/>
          </a:xfrm>
          <a:prstGeom prst="rect">
            <a:avLst/>
          </a:prstGeom>
        </p:spPr>
      </p:pic>
      <p:sp>
        <p:nvSpPr>
          <p:cNvPr id="5" name="Content Placeholder 12">
            <a:extLst>
              <a:ext uri="{FF2B5EF4-FFF2-40B4-BE49-F238E27FC236}">
                <a16:creationId xmlns:a16="http://schemas.microsoft.com/office/drawing/2014/main" id="{FDF8302C-A128-0226-441C-CCD9F5779488}"/>
              </a:ext>
            </a:extLst>
          </p:cNvPr>
          <p:cNvSpPr>
            <a:spLocks noGrp="1"/>
          </p:cNvSpPr>
          <p:nvPr>
            <p:ph sz="quarter" idx="10" hasCustomPrompt="1"/>
          </p:nvPr>
        </p:nvSpPr>
        <p:spPr>
          <a:xfrm>
            <a:off x="838201" y="241678"/>
            <a:ext cx="8783472" cy="5303520"/>
          </a:xfrm>
        </p:spPr>
        <p:txBody>
          <a:bodyPr/>
          <a:lstStyle>
            <a:lvl1pPr>
              <a:defRPr/>
            </a:lvl1pPr>
          </a:lstStyle>
          <a:p>
            <a:pPr lvl="0"/>
            <a:r>
              <a:rPr lang="en-US"/>
              <a:t>Add photo or chart here</a:t>
            </a:r>
          </a:p>
        </p:txBody>
      </p:sp>
      <p:sp>
        <p:nvSpPr>
          <p:cNvPr id="6" name="Text Placeholder 19">
            <a:extLst>
              <a:ext uri="{FF2B5EF4-FFF2-40B4-BE49-F238E27FC236}">
                <a16:creationId xmlns:a16="http://schemas.microsoft.com/office/drawing/2014/main" id="{86B96BE1-6475-AFBA-6929-5A322BA5DE09}"/>
              </a:ext>
            </a:extLst>
          </p:cNvPr>
          <p:cNvSpPr>
            <a:spLocks noGrp="1"/>
          </p:cNvSpPr>
          <p:nvPr>
            <p:ph type="body" sz="quarter" idx="14" hasCustomPrompt="1"/>
          </p:nvPr>
        </p:nvSpPr>
        <p:spPr>
          <a:xfrm>
            <a:off x="838201" y="5666875"/>
            <a:ext cx="8783473" cy="475045"/>
          </a:xfrm>
          <a:solidFill>
            <a:schemeClr val="accent1"/>
          </a:solidFill>
        </p:spPr>
        <p:txBody>
          <a:bodyPr anchor="ctr">
            <a:normAutofit/>
          </a:bodyPr>
          <a:lstStyle>
            <a:lvl1pPr marL="0" indent="0">
              <a:buNone/>
              <a:defRPr sz="1800" b="1">
                <a:solidFill>
                  <a:schemeClr val="bg1"/>
                </a:solidFill>
              </a:defRPr>
            </a:lvl1pPr>
          </a:lstStyle>
          <a:p>
            <a:pPr lvl="0"/>
            <a:r>
              <a:rPr lang="en-US"/>
              <a:t>Click to add photo or chart caption</a:t>
            </a:r>
          </a:p>
        </p:txBody>
      </p:sp>
    </p:spTree>
    <p:extLst>
      <p:ext uri="{BB962C8B-B14F-4D97-AF65-F5344CB8AC3E}">
        <p14:creationId xmlns:p14="http://schemas.microsoft.com/office/powerpoint/2010/main" val="851461117"/>
      </p:ext>
    </p:extLst>
  </p:cSld>
  <p:clrMapOvr>
    <a:masterClrMapping/>
  </p:clrMapOvr>
  <p:extLst>
    <p:ext uri="{DCECCB84-F9BA-43D5-87BE-67443E8EF086}">
      <p15:sldGuideLst xmlns:p15="http://schemas.microsoft.com/office/powerpoint/2012/main">
        <p15:guide id="1" orient="horz" pos="144">
          <p15:clr>
            <a:srgbClr val="FBAE40"/>
          </p15:clr>
        </p15:guide>
        <p15:guide id="2" pos="528">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Full Slide Image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11BD6-041E-F8AB-78B7-099F8D629EAD}"/>
              </a:ext>
            </a:extLst>
          </p:cNvPr>
          <p:cNvSpPr>
            <a:spLocks noGrp="1" noChangeAspect="1"/>
          </p:cNvSpPr>
          <p:nvPr>
            <p:ph sz="quarter" idx="10" hasCustomPrompt="1"/>
          </p:nvPr>
        </p:nvSpPr>
        <p:spPr>
          <a:xfrm>
            <a:off x="0" y="0"/>
            <a:ext cx="12192000" cy="6858000"/>
          </a:xfrm>
        </p:spPr>
        <p:txBody>
          <a:bodyPr/>
          <a:lstStyle>
            <a:lvl1pPr>
              <a:defRPr/>
            </a:lvl1pPr>
          </a:lstStyle>
          <a:p>
            <a:pPr lvl="0"/>
            <a:r>
              <a:rPr lang="en-US"/>
              <a:t>Add full page photo here</a:t>
            </a:r>
          </a:p>
        </p:txBody>
      </p:sp>
      <p:sp>
        <p:nvSpPr>
          <p:cNvPr id="11" name="Footer Placeholder 10">
            <a:extLst>
              <a:ext uri="{FF2B5EF4-FFF2-40B4-BE49-F238E27FC236}">
                <a16:creationId xmlns:a16="http://schemas.microsoft.com/office/drawing/2014/main" id="{ED4B30E7-52FD-4ABE-A054-737DB7014FE7}"/>
              </a:ext>
            </a:extLst>
          </p:cNvPr>
          <p:cNvSpPr>
            <a:spLocks noGrp="1"/>
          </p:cNvSpPr>
          <p:nvPr>
            <p:ph type="ftr" sz="quarter" idx="16"/>
          </p:nvPr>
        </p:nvSpPr>
        <p:spPr/>
        <p:txBody>
          <a:bodyPr/>
          <a:lstStyle/>
          <a:p>
            <a:r>
              <a:rPr lang="en-US"/>
              <a:t>10</a:t>
            </a:r>
          </a:p>
        </p:txBody>
      </p:sp>
      <p:sp>
        <p:nvSpPr>
          <p:cNvPr id="8" name="Text Placeholder 19">
            <a:extLst>
              <a:ext uri="{FF2B5EF4-FFF2-40B4-BE49-F238E27FC236}">
                <a16:creationId xmlns:a16="http://schemas.microsoft.com/office/drawing/2014/main" id="{EBE5D575-92F0-FD60-7127-39EF584908AE}"/>
              </a:ext>
            </a:extLst>
          </p:cNvPr>
          <p:cNvSpPr>
            <a:spLocks noGrp="1"/>
          </p:cNvSpPr>
          <p:nvPr>
            <p:ph type="body" sz="quarter" idx="14" hasCustomPrompt="1"/>
          </p:nvPr>
        </p:nvSpPr>
        <p:spPr>
          <a:xfrm>
            <a:off x="838201" y="5666875"/>
            <a:ext cx="8783473" cy="475045"/>
          </a:xfrm>
          <a:solidFill>
            <a:schemeClr val="accent1"/>
          </a:solidFill>
        </p:spPr>
        <p:txBody>
          <a:bodyPr anchor="ctr">
            <a:normAutofit/>
          </a:bodyPr>
          <a:lstStyle>
            <a:lvl1pPr marL="0" indent="0">
              <a:buNone/>
              <a:defRPr sz="1800" b="1">
                <a:solidFill>
                  <a:schemeClr val="bg1"/>
                </a:solidFill>
              </a:defRPr>
            </a:lvl1pPr>
          </a:lstStyle>
          <a:p>
            <a:pPr lvl="0"/>
            <a:r>
              <a:rPr lang="en-US"/>
              <a:t>Click to add photo or chart caption</a:t>
            </a:r>
          </a:p>
        </p:txBody>
      </p:sp>
    </p:spTree>
    <p:extLst>
      <p:ext uri="{BB962C8B-B14F-4D97-AF65-F5344CB8AC3E}">
        <p14:creationId xmlns:p14="http://schemas.microsoft.com/office/powerpoint/2010/main" val="72802537"/>
      </p:ext>
    </p:extLst>
  </p:cSld>
  <p:clrMapOvr>
    <a:masterClrMapping/>
  </p:clrMapOvr>
  <p:extLst>
    <p:ext uri="{DCECCB84-F9BA-43D5-87BE-67443E8EF086}">
      <p15:sldGuideLst xmlns:p15="http://schemas.microsoft.com/office/powerpoint/2012/main">
        <p15:guide id="1" orient="horz" pos="2160">
          <p15:clr>
            <a:srgbClr val="FBAE40"/>
          </p15:clr>
        </p15:guide>
        <p15:guide id="2" pos="552">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Full Slide Image ">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11BD6-041E-F8AB-78B7-099F8D629EAD}"/>
              </a:ext>
            </a:extLst>
          </p:cNvPr>
          <p:cNvSpPr>
            <a:spLocks noGrp="1" noChangeAspect="1"/>
          </p:cNvSpPr>
          <p:nvPr>
            <p:ph sz="quarter" idx="10" hasCustomPrompt="1"/>
          </p:nvPr>
        </p:nvSpPr>
        <p:spPr>
          <a:xfrm>
            <a:off x="0" y="0"/>
            <a:ext cx="12192000" cy="6858000"/>
          </a:xfrm>
        </p:spPr>
        <p:txBody>
          <a:bodyPr/>
          <a:lstStyle>
            <a:lvl1pPr>
              <a:defRPr/>
            </a:lvl1pPr>
          </a:lstStyle>
          <a:p>
            <a:pPr lvl="0"/>
            <a:r>
              <a:rPr lang="en-US"/>
              <a:t>Add full page photo here</a:t>
            </a:r>
          </a:p>
        </p:txBody>
      </p:sp>
      <p:sp>
        <p:nvSpPr>
          <p:cNvPr id="11" name="Footer Placeholder 10">
            <a:extLst>
              <a:ext uri="{FF2B5EF4-FFF2-40B4-BE49-F238E27FC236}">
                <a16:creationId xmlns:a16="http://schemas.microsoft.com/office/drawing/2014/main" id="{ED4B30E7-52FD-4ABE-A054-737DB7014FE7}"/>
              </a:ext>
            </a:extLst>
          </p:cNvPr>
          <p:cNvSpPr>
            <a:spLocks noGrp="1"/>
          </p:cNvSpPr>
          <p:nvPr>
            <p:ph type="ftr" sz="quarter" idx="16"/>
          </p:nvPr>
        </p:nvSpPr>
        <p:spPr/>
        <p:txBody>
          <a:bodyPr/>
          <a:lstStyle/>
          <a:p>
            <a:r>
              <a:rPr lang="en-US"/>
              <a:t>10</a:t>
            </a:r>
          </a:p>
        </p:txBody>
      </p:sp>
    </p:spTree>
    <p:extLst>
      <p:ext uri="{BB962C8B-B14F-4D97-AF65-F5344CB8AC3E}">
        <p14:creationId xmlns:p14="http://schemas.microsoft.com/office/powerpoint/2010/main" val="4225526516"/>
      </p:ext>
    </p:extLst>
  </p:cSld>
  <p:clrMapOvr>
    <a:masterClrMapping/>
  </p:clrMapOvr>
  <p:extLst>
    <p:ext uri="{DCECCB84-F9BA-43D5-87BE-67443E8EF086}">
      <p15:sldGuideLst xmlns:p15="http://schemas.microsoft.com/office/powerpoint/2012/main">
        <p15:guide id="1" orient="horz" pos="2160">
          <p15:clr>
            <a:srgbClr val="FBAE40"/>
          </p15:clr>
        </p15:guide>
        <p15:guide id="2" pos="552">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Section Header">
    <p:bg>
      <p:bgRef idx="1001">
        <a:schemeClr val="bg2"/>
      </p:bgRef>
    </p:bg>
    <p:spTree>
      <p:nvGrpSpPr>
        <p:cNvPr id="1" name=""/>
        <p:cNvGrpSpPr/>
        <p:nvPr/>
      </p:nvGrpSpPr>
      <p:grpSpPr>
        <a:xfrm>
          <a:off x="0" y="0"/>
          <a:ext cx="0" cy="0"/>
          <a:chOff x="0" y="0"/>
          <a:chExt cx="0" cy="0"/>
        </a:xfrm>
      </p:grpSpPr>
      <p:pic>
        <p:nvPicPr>
          <p:cNvPr id="10" name="Picture 9" descr="A white and black city skyline&#10;&#10;Description automatically generated">
            <a:extLst>
              <a:ext uri="{FF2B5EF4-FFF2-40B4-BE49-F238E27FC236}">
                <a16:creationId xmlns:a16="http://schemas.microsoft.com/office/drawing/2014/main" id="{C446A9A9-A894-0ACF-A3A9-1FAA95403E8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467251" y="5262152"/>
            <a:ext cx="1901557" cy="1276761"/>
          </a:xfrm>
          <a:prstGeom prst="rect">
            <a:avLst/>
          </a:prstGeom>
        </p:spPr>
      </p:pic>
    </p:spTree>
    <p:extLst>
      <p:ext uri="{BB962C8B-B14F-4D97-AF65-F5344CB8AC3E}">
        <p14:creationId xmlns:p14="http://schemas.microsoft.com/office/powerpoint/2010/main" val="4236740165"/>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486F8D-F934-7498-D014-1F5CD18CEB1E}"/>
              </a:ext>
            </a:extLst>
          </p:cNvPr>
          <p:cNvSpPr>
            <a:spLocks noGrp="1"/>
          </p:cNvSpPr>
          <p:nvPr>
            <p:ph type="dt" sz="half" idx="10"/>
          </p:nvPr>
        </p:nvSpPr>
        <p:spPr/>
        <p:txBody>
          <a:bodyPr/>
          <a:lstStyle/>
          <a:p>
            <a:fld id="{A51CBDDA-650B-46F2-8561-589E7E212770}" type="datetimeFigureOut">
              <a:rPr lang="en-US" smtClean="0"/>
              <a:t>5/5/2026</a:t>
            </a:fld>
            <a:endParaRPr lang="en-US"/>
          </a:p>
        </p:txBody>
      </p:sp>
      <p:sp>
        <p:nvSpPr>
          <p:cNvPr id="3" name="Footer Placeholder 2">
            <a:extLst>
              <a:ext uri="{FF2B5EF4-FFF2-40B4-BE49-F238E27FC236}">
                <a16:creationId xmlns:a16="http://schemas.microsoft.com/office/drawing/2014/main" id="{443BD1F4-F8A8-EE15-6E53-0E5245494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23C531-41CC-D126-65AC-506DC6A2EF18}"/>
              </a:ext>
            </a:extLst>
          </p:cNvPr>
          <p:cNvSpPr>
            <a:spLocks noGrp="1"/>
          </p:cNvSpPr>
          <p:nvPr>
            <p:ph type="sldNum" sz="quarter" idx="12"/>
          </p:nvPr>
        </p:nvSpPr>
        <p:spPr/>
        <p:txBody>
          <a:bodyPr/>
          <a:lstStyle/>
          <a:p>
            <a:fld id="{C482D74C-523B-404A-92B7-25C9E7626780}" type="slidenum">
              <a:rPr lang="en-US" smtClean="0"/>
              <a:t>‹#›</a:t>
            </a:fld>
            <a:endParaRPr lang="en-US"/>
          </a:p>
        </p:txBody>
      </p:sp>
    </p:spTree>
    <p:extLst>
      <p:ext uri="{BB962C8B-B14F-4D97-AF65-F5344CB8AC3E}">
        <p14:creationId xmlns:p14="http://schemas.microsoft.com/office/powerpoint/2010/main" val="282119367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961E1E"/>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163976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961E1E"/>
                </a:solidFill>
                <a:latin typeface="Arial"/>
                <a:cs typeface="Arial"/>
              </a:defRPr>
            </a:lvl1pPr>
          </a:lstStyle>
          <a:p>
            <a:endParaRPr/>
          </a:p>
        </p:txBody>
      </p:sp>
      <p:sp>
        <p:nvSpPr>
          <p:cNvPr id="3" name="Holder 3"/>
          <p:cNvSpPr>
            <a:spLocks noGrp="1"/>
          </p:cNvSpPr>
          <p:nvPr>
            <p:ph sz="half" idx="2"/>
          </p:nvPr>
        </p:nvSpPr>
        <p:spPr>
          <a:xfrm>
            <a:off x="609600" y="1577340"/>
            <a:ext cx="5303520" cy="3877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3877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94002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4.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slideLayout" Target="../slideLayouts/slideLayout5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17" Type="http://schemas.openxmlformats.org/officeDocument/2006/relationships/theme" Target="../theme/theme4.xml"/><Relationship Id="rId2" Type="http://schemas.openxmlformats.org/officeDocument/2006/relationships/slideLayout" Target="../slideLayouts/slideLayout43.xml"/><Relationship Id="rId16" Type="http://schemas.openxmlformats.org/officeDocument/2006/relationships/slideLayout" Target="../slideLayouts/slideLayout57.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5" Type="http://schemas.openxmlformats.org/officeDocument/2006/relationships/slideLayout" Target="../slideLayouts/slideLayout5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AD899E-F9A3-4881-3506-1573D0E4D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F58DA0-7D4A-805E-04F5-2573ECAE91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0D8331-587B-D7E9-7CBC-2733BE4018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C7BDB72E-4D39-4FEC-E73F-D981E6BBF5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b"/>
          <a:lstStyle>
            <a:lvl1pPr algn="ctr">
              <a:defRPr sz="1200">
                <a:solidFill>
                  <a:schemeClr val="tx1">
                    <a:tint val="75000"/>
                  </a:schemeClr>
                </a:solidFill>
              </a:defRPr>
            </a:lvl1pPr>
          </a:lstStyle>
          <a:p>
            <a:r>
              <a:rPr lang="en-US"/>
              <a:t>10</a:t>
            </a:r>
          </a:p>
        </p:txBody>
      </p:sp>
      <p:sp>
        <p:nvSpPr>
          <p:cNvPr id="6" name="Slide Number Placeholder 5">
            <a:extLst>
              <a:ext uri="{FF2B5EF4-FFF2-40B4-BE49-F238E27FC236}">
                <a16:creationId xmlns:a16="http://schemas.microsoft.com/office/drawing/2014/main" id="{06834DB4-B3C8-84E7-DF4E-DF9DDA54FB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extLst>
      <p:ext uri="{BB962C8B-B14F-4D97-AF65-F5344CB8AC3E}">
        <p14:creationId xmlns:p14="http://schemas.microsoft.com/office/powerpoint/2010/main" val="26454595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90" r:id="rId17"/>
    <p:sldLayoutId id="2147483691" r:id="rId1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584600-CF76-C3DC-7BA6-242622F9F5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3EDEA38-D14E-4734-9C4E-2694299653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1486E0-DBBA-160D-A6DD-EFB06E59C4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1CBDDA-650B-46F2-8561-589E7E212770}" type="datetimeFigureOut">
              <a:rPr lang="en-US" smtClean="0"/>
              <a:t>5/5/2026</a:t>
            </a:fld>
            <a:endParaRPr lang="en-US"/>
          </a:p>
        </p:txBody>
      </p:sp>
      <p:sp>
        <p:nvSpPr>
          <p:cNvPr id="5" name="Footer Placeholder 4">
            <a:extLst>
              <a:ext uri="{FF2B5EF4-FFF2-40B4-BE49-F238E27FC236}">
                <a16:creationId xmlns:a16="http://schemas.microsoft.com/office/drawing/2014/main" id="{C351DF4C-E384-EC8E-C26C-452D519B96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D3D1CCB-C52D-BCBB-2635-02DCBF1B87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82D74C-523B-404A-92B7-25C9E7626780}" type="slidenum">
              <a:rPr lang="en-US" smtClean="0"/>
              <a:t>‹#›</a:t>
            </a:fld>
            <a:endParaRPr lang="en-US"/>
          </a:p>
        </p:txBody>
      </p:sp>
    </p:spTree>
    <p:extLst>
      <p:ext uri="{BB962C8B-B14F-4D97-AF65-F5344CB8AC3E}">
        <p14:creationId xmlns:p14="http://schemas.microsoft.com/office/powerpoint/2010/main" val="357616158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Lst>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A67358-F046-044C-B9D1-F0C6A298CA07}"/>
              </a:ext>
            </a:extLst>
          </p:cNvPr>
          <p:cNvSpPr>
            <a:spLocks noGrp="1"/>
          </p:cNvSpPr>
          <p:nvPr>
            <p:ph type="title"/>
          </p:nvPr>
        </p:nvSpPr>
        <p:spPr>
          <a:xfrm>
            <a:off x="290945" y="273686"/>
            <a:ext cx="11554691" cy="1183640"/>
          </a:xfrm>
          <a:prstGeom prst="rect">
            <a:avLst/>
          </a:prstGeom>
        </p:spPr>
        <p:txBody>
          <a:bodyPr vert="horz" lIns="91440" tIns="45720" rIns="91440" bIns="45720" rtlCol="0" anchor="ctr">
            <a:normAutofit/>
          </a:bodyPr>
          <a:lstStyle/>
          <a:p>
            <a:endParaRPr lang="en-US"/>
          </a:p>
        </p:txBody>
      </p:sp>
    </p:spTree>
    <p:extLst>
      <p:ext uri="{BB962C8B-B14F-4D97-AF65-F5344CB8AC3E}">
        <p14:creationId xmlns:p14="http://schemas.microsoft.com/office/powerpoint/2010/main" val="267357128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l" defTabSz="914400" rtl="0" eaLnBrk="1" latinLnBrk="0" hangingPunct="1">
        <a:lnSpc>
          <a:spcPct val="90000"/>
        </a:lnSpc>
        <a:spcBef>
          <a:spcPct val="0"/>
        </a:spcBef>
        <a:buNone/>
        <a:defRPr sz="4400" b="1" kern="1200">
          <a:solidFill>
            <a:schemeClr val="accent2"/>
          </a:solidFill>
          <a:latin typeface="+mj-lt"/>
          <a:ea typeface="+mj-ea"/>
          <a:cs typeface="+mj-cs"/>
        </a:defRPr>
      </a:lvl1pPr>
    </p:titleStyle>
    <p:bodyStyle>
      <a:lvl1pPr marL="0" indent="0" algn="l" defTabSz="914400" rtl="0" eaLnBrk="1" latinLnBrk="0" hangingPunct="1">
        <a:lnSpc>
          <a:spcPct val="90000"/>
        </a:lnSpc>
        <a:spcBef>
          <a:spcPts val="1000"/>
        </a:spcBef>
        <a:buClr>
          <a:schemeClr val="accent1"/>
        </a:buClr>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4"/>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5"/>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AD899E-F9A3-4881-3506-1573D0E4D98E}"/>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F58DA0-7D4A-805E-04F5-2573ECAE91B4}"/>
              </a:ext>
            </a:extLst>
          </p:cNvPr>
          <p:cNvSpPr>
            <a:spLocks noGrp="1"/>
          </p:cNvSpPr>
          <p:nvPr>
            <p:ph type="body" idx="1"/>
          </p:nvPr>
        </p:nvSpPr>
        <p:spPr>
          <a:xfrm>
            <a:off x="838200" y="1825626"/>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0D8331-587B-D7E9-7CBC-2733BE401803}"/>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C7BDB72E-4D39-4FEC-E73F-D981E6BBF528}"/>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b"/>
          <a:lstStyle>
            <a:lvl1pPr algn="ctr">
              <a:defRPr sz="1200">
                <a:solidFill>
                  <a:schemeClr val="tx1">
                    <a:tint val="75000"/>
                  </a:schemeClr>
                </a:solidFill>
              </a:defRPr>
            </a:lvl1pPr>
          </a:lstStyle>
          <a:p>
            <a:r>
              <a:rPr lang="en-US"/>
              <a:t>10</a:t>
            </a:r>
          </a:p>
        </p:txBody>
      </p:sp>
      <p:sp>
        <p:nvSpPr>
          <p:cNvPr id="6" name="Slide Number Placeholder 5">
            <a:extLst>
              <a:ext uri="{FF2B5EF4-FFF2-40B4-BE49-F238E27FC236}">
                <a16:creationId xmlns:a16="http://schemas.microsoft.com/office/drawing/2014/main" id="{06834DB4-B3C8-84E7-DF4E-DF9DDA54FBFD}"/>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extLst>
      <p:ext uri="{BB962C8B-B14F-4D97-AF65-F5344CB8AC3E}">
        <p14:creationId xmlns:p14="http://schemas.microsoft.com/office/powerpoint/2010/main" val="13158070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hf sldNum="0" hdr="0" ftr="0" dt="0"/>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1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4.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34.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34.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microsoft.com/office/2018/10/relationships/comments" Target="../comments/modernComment_DAF_17C39D46.xml"/><Relationship Id="rId2" Type="http://schemas.openxmlformats.org/officeDocument/2006/relationships/notesSlide" Target="../notesSlides/notesSlide13.xml"/><Relationship Id="rId1" Type="http://schemas.openxmlformats.org/officeDocument/2006/relationships/slideLayout" Target="../slideLayouts/slideLayout34.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4.xml"/><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5.xml"/><Relationship Id="rId1" Type="http://schemas.openxmlformats.org/officeDocument/2006/relationships/slideLayout" Target="../slideLayouts/slideLayout34.xml"/></Relationships>
</file>

<file path=ppt/slides/_rels/slide17.xml.rels><?xml version="1.0" encoding="UTF-8" standalone="yes"?>
<Relationships xmlns="http://schemas.openxmlformats.org/package/2006/relationships"><Relationship Id="rId3" Type="http://schemas.microsoft.com/office/2018/10/relationships/comments" Target="../comments/modernComment_DB3_96F6560A.xml"/><Relationship Id="rId2" Type="http://schemas.openxmlformats.org/officeDocument/2006/relationships/notesSlide" Target="../notesSlides/notesSlide16.xml"/><Relationship Id="rId1" Type="http://schemas.openxmlformats.org/officeDocument/2006/relationships/slideLayout" Target="../slideLayouts/slideLayout34.xml"/><Relationship Id="rId5" Type="http://schemas.openxmlformats.org/officeDocument/2006/relationships/chart" Target="../charts/chart1.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32.jpe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31.jpeg"/><Relationship Id="rId2" Type="http://schemas.openxmlformats.org/officeDocument/2006/relationships/diagramData" Target="../diagrams/data1.xml"/><Relationship Id="rId1" Type="http://schemas.openxmlformats.org/officeDocument/2006/relationships/slideLayout" Target="../slideLayouts/slideLayout40.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41.xml"/><Relationship Id="rId5" Type="http://schemas.openxmlformats.org/officeDocument/2006/relationships/image" Target="../media/image35.jpeg"/><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1.xml"/></Relationships>
</file>

<file path=ppt/slides/_rels/slide22.xml.rels><?xml version="1.0" encoding="UTF-8" standalone="yes"?>
<Relationships xmlns="http://schemas.openxmlformats.org/package/2006/relationships"><Relationship Id="rId8" Type="http://schemas.openxmlformats.org/officeDocument/2006/relationships/image" Target="../media/image36.png"/><Relationship Id="rId13" Type="http://schemas.microsoft.com/office/2007/relationships/diagramDrawing" Target="../diagrams/drawing4.xml"/><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diagramColors" Target="../diagrams/colors4.xml"/><Relationship Id="rId2" Type="http://schemas.openxmlformats.org/officeDocument/2006/relationships/notesSlide" Target="../notesSlides/notesSlide20.xml"/><Relationship Id="rId1" Type="http://schemas.openxmlformats.org/officeDocument/2006/relationships/slideLayout" Target="../slideLayouts/slideLayout40.xml"/><Relationship Id="rId6" Type="http://schemas.openxmlformats.org/officeDocument/2006/relationships/diagramColors" Target="../diagrams/colors3.xml"/><Relationship Id="rId11" Type="http://schemas.openxmlformats.org/officeDocument/2006/relationships/diagramQuickStyle" Target="../diagrams/quickStyle4.xml"/><Relationship Id="rId5" Type="http://schemas.openxmlformats.org/officeDocument/2006/relationships/diagramQuickStyle" Target="../diagrams/quickStyle3.xml"/><Relationship Id="rId10" Type="http://schemas.openxmlformats.org/officeDocument/2006/relationships/diagramLayout" Target="../diagrams/layout4.xml"/><Relationship Id="rId4" Type="http://schemas.openxmlformats.org/officeDocument/2006/relationships/diagramLayout" Target="../diagrams/layout3.xml"/><Relationship Id="rId9" Type="http://schemas.openxmlformats.org/officeDocument/2006/relationships/diagramData" Target="../diagrams/data4.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34.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38.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40.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3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34.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4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40.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4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1.xml"/><Relationship Id="rId1" Type="http://schemas.openxmlformats.org/officeDocument/2006/relationships/slideLayout" Target="../slideLayouts/slideLayout40.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3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4.xml"/></Relationships>
</file>

<file path=ppt/slides/_rels/slide40.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7.xml"/><Relationship Id="rId1" Type="http://schemas.openxmlformats.org/officeDocument/2006/relationships/slideLayout" Target="../slideLayouts/slideLayout40.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8.xml"/><Relationship Id="rId1" Type="http://schemas.openxmlformats.org/officeDocument/2006/relationships/slideLayout" Target="../slideLayouts/slideLayout40.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2.xml.rels><?xml version="1.0" encoding="UTF-8" standalone="yes"?>
<Relationships xmlns="http://schemas.openxmlformats.org/package/2006/relationships"><Relationship Id="rId8" Type="http://schemas.openxmlformats.org/officeDocument/2006/relationships/image" Target="../media/image47.jpeg"/><Relationship Id="rId13" Type="http://schemas.openxmlformats.org/officeDocument/2006/relationships/image" Target="../media/image52.jpeg"/><Relationship Id="rId18" Type="http://schemas.openxmlformats.org/officeDocument/2006/relationships/image" Target="../media/image57.jpeg"/><Relationship Id="rId3" Type="http://schemas.openxmlformats.org/officeDocument/2006/relationships/image" Target="../media/image42.jpeg"/><Relationship Id="rId21" Type="http://schemas.openxmlformats.org/officeDocument/2006/relationships/image" Target="../media/image60.jpeg"/><Relationship Id="rId7" Type="http://schemas.openxmlformats.org/officeDocument/2006/relationships/image" Target="../media/image46.jpeg"/><Relationship Id="rId12" Type="http://schemas.openxmlformats.org/officeDocument/2006/relationships/image" Target="../media/image51.jpeg"/><Relationship Id="rId17" Type="http://schemas.openxmlformats.org/officeDocument/2006/relationships/image" Target="../media/image56.jpeg"/><Relationship Id="rId2" Type="http://schemas.openxmlformats.org/officeDocument/2006/relationships/notesSlide" Target="../notesSlides/notesSlide39.xml"/><Relationship Id="rId16" Type="http://schemas.openxmlformats.org/officeDocument/2006/relationships/image" Target="../media/image55.jpeg"/><Relationship Id="rId20" Type="http://schemas.openxmlformats.org/officeDocument/2006/relationships/image" Target="../media/image59.jpeg"/><Relationship Id="rId1" Type="http://schemas.openxmlformats.org/officeDocument/2006/relationships/slideLayout" Target="../slideLayouts/slideLayout14.xml"/><Relationship Id="rId6" Type="http://schemas.openxmlformats.org/officeDocument/2006/relationships/image" Target="../media/image45.jpeg"/><Relationship Id="rId11" Type="http://schemas.openxmlformats.org/officeDocument/2006/relationships/image" Target="../media/image50.jpeg"/><Relationship Id="rId5" Type="http://schemas.openxmlformats.org/officeDocument/2006/relationships/image" Target="../media/image44.jpeg"/><Relationship Id="rId15" Type="http://schemas.openxmlformats.org/officeDocument/2006/relationships/image" Target="../media/image54.jpeg"/><Relationship Id="rId10" Type="http://schemas.openxmlformats.org/officeDocument/2006/relationships/image" Target="../media/image49.jpeg"/><Relationship Id="rId19" Type="http://schemas.openxmlformats.org/officeDocument/2006/relationships/image" Target="../media/image58.jpeg"/><Relationship Id="rId4" Type="http://schemas.openxmlformats.org/officeDocument/2006/relationships/image" Target="../media/image43.jpeg"/><Relationship Id="rId9" Type="http://schemas.openxmlformats.org/officeDocument/2006/relationships/image" Target="../media/image48.jpeg"/><Relationship Id="rId14" Type="http://schemas.openxmlformats.org/officeDocument/2006/relationships/image" Target="../media/image53.jpeg"/><Relationship Id="rId22" Type="http://schemas.openxmlformats.org/officeDocument/2006/relationships/image" Target="../media/image61.jpeg"/></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14.xml"/><Relationship Id="rId3" Type="http://schemas.microsoft.com/office/2018/10/relationships/comments" Target="../comments/modernComment_D9A_D535FB7C.xml"/><Relationship Id="rId7" Type="http://schemas.openxmlformats.org/officeDocument/2006/relationships/diagramQuickStyle" Target="../diagrams/quickStyle14.xml"/><Relationship Id="rId2" Type="http://schemas.openxmlformats.org/officeDocument/2006/relationships/notesSlide" Target="../notesSlides/notesSlide40.xml"/><Relationship Id="rId1" Type="http://schemas.openxmlformats.org/officeDocument/2006/relationships/slideLayout" Target="../slideLayouts/slideLayout17.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60.jpeg"/><Relationship Id="rId9" Type="http://schemas.microsoft.com/office/2007/relationships/diagramDrawing" Target="../diagrams/drawing14.xml"/></Relationships>
</file>

<file path=ppt/slides/_rels/slide4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1.xml"/><Relationship Id="rId1" Type="http://schemas.openxmlformats.org/officeDocument/2006/relationships/slideLayout" Target="../slideLayouts/slideLayout34.xml"/><Relationship Id="rId5" Type="http://schemas.openxmlformats.org/officeDocument/2006/relationships/image" Target="../media/image64.jpeg"/><Relationship Id="rId4" Type="http://schemas.openxmlformats.org/officeDocument/2006/relationships/image" Target="../media/image63.jpeg"/></Relationships>
</file>

<file path=ppt/slides/_rels/slide45.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diagramLayout" Target="../diagrams/layout15.xml"/><Relationship Id="rId7" Type="http://schemas.openxmlformats.org/officeDocument/2006/relationships/image" Target="../media/image65.png"/><Relationship Id="rId2" Type="http://schemas.openxmlformats.org/officeDocument/2006/relationships/diagramData" Target="../diagrams/data15.xml"/><Relationship Id="rId1" Type="http://schemas.openxmlformats.org/officeDocument/2006/relationships/slideLayout" Target="../slideLayouts/slideLayout4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slideLayout" Target="../slideLayouts/slideLayout34.xml"/><Relationship Id="rId4" Type="http://schemas.openxmlformats.org/officeDocument/2006/relationships/image" Target="../media/image71.png"/></Relationships>
</file>

<file path=ppt/slides/_rels/slide48.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png"/><Relationship Id="rId1" Type="http://schemas.openxmlformats.org/officeDocument/2006/relationships/slideLayout" Target="../slideLayouts/slideLayout34.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69.svg"/><Relationship Id="rId4" Type="http://schemas.openxmlformats.org/officeDocument/2006/relationships/image" Target="../media/image74.png"/><Relationship Id="rId9" Type="http://schemas.openxmlformats.org/officeDocument/2006/relationships/hyperlink" Target="mailto:nahro@nahro.org"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80.svg"/><Relationship Id="rId2" Type="http://schemas.openxmlformats.org/officeDocument/2006/relationships/notesSlide" Target="../notesSlides/notesSlide43.xml"/><Relationship Id="rId1" Type="http://schemas.openxmlformats.org/officeDocument/2006/relationships/slideLayout" Target="../slideLayouts/slideLayout25.xml"/><Relationship Id="rId6" Type="http://schemas.openxmlformats.org/officeDocument/2006/relationships/image" Target="../media/image83.svg"/><Relationship Id="rId5" Type="http://schemas.openxmlformats.org/officeDocument/2006/relationships/image" Target="../media/image82.svg"/><Relationship Id="rId4" Type="http://schemas.openxmlformats.org/officeDocument/2006/relationships/image" Target="../media/image8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18DD-CD56-A9EA-EBE2-6E8344850C58}"/>
              </a:ext>
            </a:extLst>
          </p:cNvPr>
          <p:cNvSpPr>
            <a:spLocks noGrp="1"/>
          </p:cNvSpPr>
          <p:nvPr>
            <p:ph type="title"/>
          </p:nvPr>
        </p:nvSpPr>
        <p:spPr/>
        <p:txBody>
          <a:bodyPr/>
          <a:lstStyle/>
          <a:p>
            <a:pPr algn="l"/>
            <a:r>
              <a:rPr lang="en-US"/>
              <a:t>Housing Landscape and the Road Ahead</a:t>
            </a:r>
          </a:p>
        </p:txBody>
      </p:sp>
      <p:sp>
        <p:nvSpPr>
          <p:cNvPr id="3" name="Text Placeholder 2">
            <a:extLst>
              <a:ext uri="{FF2B5EF4-FFF2-40B4-BE49-F238E27FC236}">
                <a16:creationId xmlns:a16="http://schemas.microsoft.com/office/drawing/2014/main" id="{0CA75B76-8234-C265-4562-CF1756263DB6}"/>
              </a:ext>
            </a:extLst>
          </p:cNvPr>
          <p:cNvSpPr>
            <a:spLocks noGrp="1"/>
          </p:cNvSpPr>
          <p:nvPr>
            <p:ph type="body" idx="1"/>
          </p:nvPr>
        </p:nvSpPr>
        <p:spPr/>
        <p:txBody>
          <a:bodyPr/>
          <a:lstStyle/>
          <a:p>
            <a:pPr algn="l"/>
            <a:r>
              <a:rPr lang="en-US"/>
              <a:t>Mark Thiele, CEO</a:t>
            </a:r>
          </a:p>
          <a:p>
            <a:pPr algn="l"/>
            <a:r>
              <a:rPr lang="en-US"/>
              <a:t>National Association of Housing &amp; </a:t>
            </a:r>
            <a:br>
              <a:rPr lang="en-US"/>
            </a:br>
            <a:r>
              <a:rPr lang="en-US"/>
              <a:t>Redevelopment Officials (NAHRO) </a:t>
            </a:r>
          </a:p>
        </p:txBody>
      </p:sp>
    </p:spTree>
    <p:extLst>
      <p:ext uri="{BB962C8B-B14F-4D97-AF65-F5344CB8AC3E}">
        <p14:creationId xmlns:p14="http://schemas.microsoft.com/office/powerpoint/2010/main" val="711930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D8A05-CFBA-4D40-061E-468346BCCFC4}"/>
            </a:ext>
          </a:extLst>
        </p:cNvPr>
        <p:cNvGrpSpPr/>
        <p:nvPr/>
      </p:nvGrpSpPr>
      <p:grpSpPr>
        <a:xfrm>
          <a:off x="0" y="0"/>
          <a:ext cx="0" cy="0"/>
          <a:chOff x="0" y="0"/>
          <a:chExt cx="0" cy="0"/>
        </a:xfrm>
      </p:grpSpPr>
      <p:pic>
        <p:nvPicPr>
          <p:cNvPr id="3" name="AdobeStock_529358987">
            <a:hlinkClick r:id="" action="ppaction://media"/>
            <a:extLst>
              <a:ext uri="{FF2B5EF4-FFF2-40B4-BE49-F238E27FC236}">
                <a16:creationId xmlns:a16="http://schemas.microsoft.com/office/drawing/2014/main" id="{27880EAC-CDD4-AC5B-0A70-A5D1089D489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5125469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2455FA-4423-669C-5AFA-59A186B444BD}"/>
              </a:ext>
            </a:extLst>
          </p:cNvPr>
          <p:cNvPicPr>
            <a:picLocks noChangeAspect="1"/>
          </p:cNvPicPr>
          <p:nvPr/>
        </p:nvPicPr>
        <p:blipFill>
          <a:blip r:embed="rId3">
            <a:extLst>
              <a:ext uri="{28A0092B-C50C-407E-A947-70E740481C1C}">
                <a14:useLocalDpi xmlns:a14="http://schemas.microsoft.com/office/drawing/2010/main" val="0"/>
              </a:ext>
            </a:extLst>
          </a:blip>
          <a:srcRect l="2222" t="2105" r="2500"/>
          <a:stretch>
            <a:fillRect/>
          </a:stretch>
        </p:blipFill>
        <p:spPr>
          <a:xfrm>
            <a:off x="2828925" y="144378"/>
            <a:ext cx="6534150" cy="6713621"/>
          </a:xfrm>
          <a:prstGeom prst="rect">
            <a:avLst/>
          </a:prstGeom>
        </p:spPr>
      </p:pic>
    </p:spTree>
    <p:extLst>
      <p:ext uri="{BB962C8B-B14F-4D97-AF65-F5344CB8AC3E}">
        <p14:creationId xmlns:p14="http://schemas.microsoft.com/office/powerpoint/2010/main" val="983180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2D117-3BBB-E602-E015-96BC21C055F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30CD442-9DC2-61C2-45D7-0BD2316208A3}"/>
              </a:ext>
            </a:extLst>
          </p:cNvPr>
          <p:cNvPicPr>
            <a:picLocks noChangeAspect="1"/>
          </p:cNvPicPr>
          <p:nvPr/>
        </p:nvPicPr>
        <p:blipFill>
          <a:blip r:embed="rId3">
            <a:extLst>
              <a:ext uri="{28A0092B-C50C-407E-A947-70E740481C1C}">
                <a14:useLocalDpi xmlns:a14="http://schemas.microsoft.com/office/drawing/2010/main" val="0"/>
              </a:ext>
            </a:extLst>
          </a:blip>
          <a:srcRect l="2222" t="1789" r="2500" b="2529"/>
          <a:stretch>
            <a:fillRect/>
          </a:stretch>
        </p:blipFill>
        <p:spPr>
          <a:xfrm>
            <a:off x="2954671" y="0"/>
            <a:ext cx="6282659" cy="6309360"/>
          </a:xfrm>
          <a:prstGeom prst="rect">
            <a:avLst/>
          </a:prstGeom>
        </p:spPr>
      </p:pic>
      <p:sp>
        <p:nvSpPr>
          <p:cNvPr id="2" name="Rectangle 1">
            <a:extLst>
              <a:ext uri="{FF2B5EF4-FFF2-40B4-BE49-F238E27FC236}">
                <a16:creationId xmlns:a16="http://schemas.microsoft.com/office/drawing/2014/main" id="{D251688A-7228-395B-1CF3-9CBEB89138BE}"/>
              </a:ext>
            </a:extLst>
          </p:cNvPr>
          <p:cNvSpPr/>
          <p:nvPr/>
        </p:nvSpPr>
        <p:spPr>
          <a:xfrm>
            <a:off x="3194446" y="2724150"/>
            <a:ext cx="5803108" cy="3914820"/>
          </a:xfrm>
          <a:prstGeom prst="rect">
            <a:avLst/>
          </a:prstGeom>
          <a:noFill/>
        </p:spPr>
        <p:txBody>
          <a:bodyPr wrap="none" lIns="91440" tIns="45720" rIns="91440" bIns="45720">
            <a:prstTxWarp prst="textArchDown">
              <a:avLst/>
            </a:prstTxWarp>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600" b="1" i="0" u="none" strike="noStrike" kern="1200" cap="none" spc="0" normalizeH="0" baseline="0" noProof="0">
                <a:ln w="10160">
                  <a:noFill/>
                  <a:prstDash val="solid"/>
                </a:ln>
                <a:solidFill>
                  <a:schemeClr val="accent3"/>
                </a:solidFill>
                <a:effectLst>
                  <a:outerShdw blurRad="50800" dist="38100" dir="5400000" algn="t" rotWithShape="0">
                    <a:prstClr val="black">
                      <a:alpha val="40000"/>
                    </a:prstClr>
                  </a:outerShdw>
                </a:effectLst>
                <a:uLnTx/>
                <a:uFillTx/>
                <a:latin typeface="Arial" panose="020B0604020202020204" pitchFamily="34" charset="0"/>
                <a:ea typeface="+mn-ea"/>
                <a:cs typeface="Arial" panose="020B0604020202020204" pitchFamily="34" charset="0"/>
              </a:rPr>
              <a:t>storms gift trees deeper roots</a:t>
            </a:r>
          </a:p>
        </p:txBody>
      </p:sp>
    </p:spTree>
    <p:extLst>
      <p:ext uri="{BB962C8B-B14F-4D97-AF65-F5344CB8AC3E}">
        <p14:creationId xmlns:p14="http://schemas.microsoft.com/office/powerpoint/2010/main" val="68162433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3B9B1-7845-44B6-11F5-65E87E96A248}"/>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1155026C-D557-8EF8-1E54-0C4DEB07E790}"/>
              </a:ext>
            </a:extLst>
          </p:cNvPr>
          <p:cNvPicPr>
            <a:picLocks noChangeAspect="1"/>
          </p:cNvPicPr>
          <p:nvPr/>
        </p:nvPicPr>
        <p:blipFill>
          <a:blip r:embed="rId3"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7272196" y="1125862"/>
            <a:ext cx="4941483" cy="5364367"/>
          </a:xfrm>
          <a:prstGeom prst="rect">
            <a:avLst/>
          </a:prstGeom>
        </p:spPr>
      </p:pic>
      <p:pic>
        <p:nvPicPr>
          <p:cNvPr id="11" name="Picture 10">
            <a:extLst>
              <a:ext uri="{FF2B5EF4-FFF2-40B4-BE49-F238E27FC236}">
                <a16:creationId xmlns:a16="http://schemas.microsoft.com/office/drawing/2014/main" id="{6E8ACC09-71E2-7FEB-BE46-EF601B3540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2942" y="3074972"/>
            <a:ext cx="4941483" cy="5364367"/>
          </a:xfrm>
          <a:prstGeom prst="rect">
            <a:avLst/>
          </a:prstGeom>
        </p:spPr>
      </p:pic>
      <p:pic>
        <p:nvPicPr>
          <p:cNvPr id="12" name="Picture 11">
            <a:extLst>
              <a:ext uri="{FF2B5EF4-FFF2-40B4-BE49-F238E27FC236}">
                <a16:creationId xmlns:a16="http://schemas.microsoft.com/office/drawing/2014/main" id="{876A6C6E-FFCC-653B-2362-1D747265E700}"/>
              </a:ext>
            </a:extLst>
          </p:cNvPr>
          <p:cNvPicPr>
            <a:picLocks noChangeAspect="1"/>
          </p:cNvPicPr>
          <p:nvPr/>
        </p:nvPicPr>
        <p:blipFill>
          <a:blip r:embed="rId3"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3324627" y="2136515"/>
            <a:ext cx="4941483" cy="5364367"/>
          </a:xfrm>
          <a:prstGeom prst="rect">
            <a:avLst/>
          </a:prstGeom>
        </p:spPr>
      </p:pic>
      <p:sp>
        <p:nvSpPr>
          <p:cNvPr id="2" name="Title 1">
            <a:extLst>
              <a:ext uri="{FF2B5EF4-FFF2-40B4-BE49-F238E27FC236}">
                <a16:creationId xmlns:a16="http://schemas.microsoft.com/office/drawing/2014/main" id="{6F909288-04B1-AB49-17DF-79EAADA10042}"/>
              </a:ext>
            </a:extLst>
          </p:cNvPr>
          <p:cNvSpPr>
            <a:spLocks noGrp="1"/>
          </p:cNvSpPr>
          <p:nvPr>
            <p:ph type="title"/>
          </p:nvPr>
        </p:nvSpPr>
        <p:spPr/>
        <p:txBody>
          <a:bodyPr/>
          <a:lstStyle/>
          <a:p>
            <a:r>
              <a:rPr lang="en-US"/>
              <a:t>NAHRO is the …</a:t>
            </a:r>
          </a:p>
        </p:txBody>
      </p:sp>
      <p:sp>
        <p:nvSpPr>
          <p:cNvPr id="13" name="TextBox 12">
            <a:extLst>
              <a:ext uri="{FF2B5EF4-FFF2-40B4-BE49-F238E27FC236}">
                <a16:creationId xmlns:a16="http://schemas.microsoft.com/office/drawing/2014/main" id="{4B02362B-6174-F37A-9459-E65447296B0A}"/>
              </a:ext>
            </a:extLst>
          </p:cNvPr>
          <p:cNvSpPr txBox="1"/>
          <p:nvPr/>
        </p:nvSpPr>
        <p:spPr>
          <a:xfrm>
            <a:off x="983183" y="4098778"/>
            <a:ext cx="2236510"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OLDEST</a:t>
            </a:r>
            <a:endParaRPr kumimoji="0" lang="en-US" sz="4000" b="0" i="0" u="none" strike="noStrike" kern="1200" cap="none" spc="0" normalizeH="0" baseline="0" noProof="0">
              <a:ln>
                <a:noFill/>
              </a:ln>
              <a:solidFill>
                <a:prstClr val="white"/>
              </a:solidFill>
              <a:effectLst/>
              <a:uLnTx/>
              <a:uFillTx/>
              <a:latin typeface="Arial Black" panose="020B0A04020102020204" pitchFamily="34" charset="0"/>
              <a:ea typeface="+mn-ea"/>
              <a:cs typeface="+mn-cs"/>
            </a:endParaRPr>
          </a:p>
        </p:txBody>
      </p:sp>
      <p:sp>
        <p:nvSpPr>
          <p:cNvPr id="14" name="TextBox 13">
            <a:extLst>
              <a:ext uri="{FF2B5EF4-FFF2-40B4-BE49-F238E27FC236}">
                <a16:creationId xmlns:a16="http://schemas.microsoft.com/office/drawing/2014/main" id="{BE3AAC05-B7ED-35B3-64E6-9128A232386B}"/>
              </a:ext>
            </a:extLst>
          </p:cNvPr>
          <p:cNvSpPr txBox="1"/>
          <p:nvPr/>
        </p:nvSpPr>
        <p:spPr>
          <a:xfrm>
            <a:off x="4825818" y="3178344"/>
            <a:ext cx="258724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LARGEST</a:t>
            </a:r>
            <a:endParaRPr kumimoji="0" lang="en-US" sz="4000" b="0" i="0" u="none" strike="noStrike" kern="1200" cap="none" spc="0" normalizeH="0" baseline="0" noProof="0">
              <a:ln>
                <a:noFill/>
              </a:ln>
              <a:solidFill>
                <a:prstClr val="white"/>
              </a:solidFill>
              <a:effectLst/>
              <a:uLnTx/>
              <a:uFillTx/>
              <a:latin typeface="Arial Black" panose="020B0A04020102020204" pitchFamily="34" charset="0"/>
              <a:ea typeface="+mn-ea"/>
              <a:cs typeface="+mn-cs"/>
            </a:endParaRPr>
          </a:p>
        </p:txBody>
      </p:sp>
      <p:sp>
        <p:nvSpPr>
          <p:cNvPr id="15" name="TextBox 14">
            <a:extLst>
              <a:ext uri="{FF2B5EF4-FFF2-40B4-BE49-F238E27FC236}">
                <a16:creationId xmlns:a16="http://schemas.microsoft.com/office/drawing/2014/main" id="{B3DF0A69-EC7B-F2AF-1DF8-6D3F096D12CF}"/>
              </a:ext>
            </a:extLst>
          </p:cNvPr>
          <p:cNvSpPr txBox="1"/>
          <p:nvPr/>
        </p:nvSpPr>
        <p:spPr>
          <a:xfrm>
            <a:off x="8629009" y="2149668"/>
            <a:ext cx="2920671" cy="120032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WIDEST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REACHING</a:t>
            </a:r>
          </a:p>
        </p:txBody>
      </p:sp>
      <p:sp>
        <p:nvSpPr>
          <p:cNvPr id="16" name="TextBox 15">
            <a:extLst>
              <a:ext uri="{FF2B5EF4-FFF2-40B4-BE49-F238E27FC236}">
                <a16:creationId xmlns:a16="http://schemas.microsoft.com/office/drawing/2014/main" id="{449B113A-D642-CC06-45A9-8B00E88FAE14}"/>
              </a:ext>
            </a:extLst>
          </p:cNvPr>
          <p:cNvSpPr txBox="1"/>
          <p:nvPr/>
        </p:nvSpPr>
        <p:spPr>
          <a:xfrm>
            <a:off x="1453664" y="4763133"/>
            <a:ext cx="129554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mn-cs"/>
              </a:rPr>
              <a:t>Est. 1933</a:t>
            </a:r>
          </a:p>
        </p:txBody>
      </p:sp>
      <p:sp>
        <p:nvSpPr>
          <p:cNvPr id="17" name="TextBox 16">
            <a:extLst>
              <a:ext uri="{FF2B5EF4-FFF2-40B4-BE49-F238E27FC236}">
                <a16:creationId xmlns:a16="http://schemas.microsoft.com/office/drawing/2014/main" id="{4BF4C0D8-B9A1-FC91-4E94-5C7B6BFF9834}"/>
              </a:ext>
            </a:extLst>
          </p:cNvPr>
          <p:cNvSpPr txBox="1"/>
          <p:nvPr/>
        </p:nvSpPr>
        <p:spPr>
          <a:xfrm>
            <a:off x="5464454" y="3824675"/>
            <a:ext cx="1309974" cy="707886"/>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mn-cs"/>
              </a:rPr>
              <a:t>26,000+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mn-cs"/>
              </a:rPr>
              <a:t>Members</a:t>
            </a:r>
          </a:p>
        </p:txBody>
      </p:sp>
      <p:sp>
        <p:nvSpPr>
          <p:cNvPr id="18" name="TextBox 17">
            <a:extLst>
              <a:ext uri="{FF2B5EF4-FFF2-40B4-BE49-F238E27FC236}">
                <a16:creationId xmlns:a16="http://schemas.microsoft.com/office/drawing/2014/main" id="{695DD8CA-5461-CE74-08E9-FEB571C1ACE4}"/>
              </a:ext>
            </a:extLst>
          </p:cNvPr>
          <p:cNvSpPr txBox="1"/>
          <p:nvPr/>
        </p:nvSpPr>
        <p:spPr>
          <a:xfrm>
            <a:off x="8778018" y="3423037"/>
            <a:ext cx="2605200" cy="1420325"/>
          </a:xfrm>
          <a:prstGeom prst="rect">
            <a:avLst/>
          </a:prstGeom>
          <a:noFill/>
        </p:spPr>
        <p:txBody>
          <a:bodyPr wrap="non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mn-cs"/>
              </a:rPr>
              <a:t>Our Members Serve</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mn-cs"/>
              </a:rPr>
              <a:t>3+ Million Homes</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mn-cs"/>
              </a:rPr>
              <a:t>8+ Million People</a:t>
            </a:r>
          </a:p>
        </p:txBody>
      </p:sp>
      <p:pic>
        <p:nvPicPr>
          <p:cNvPr id="22" name="Picture 21">
            <a:extLst>
              <a:ext uri="{FF2B5EF4-FFF2-40B4-BE49-F238E27FC236}">
                <a16:creationId xmlns:a16="http://schemas.microsoft.com/office/drawing/2014/main" id="{515BE277-52AF-E3B4-562A-DFA524D07C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64480"/>
            <a:ext cx="12192000" cy="1493520"/>
          </a:xfrm>
          <a:prstGeom prst="rect">
            <a:avLst/>
          </a:prstGeom>
        </p:spPr>
      </p:pic>
    </p:spTree>
    <p:extLst>
      <p:ext uri="{BB962C8B-B14F-4D97-AF65-F5344CB8AC3E}">
        <p14:creationId xmlns:p14="http://schemas.microsoft.com/office/powerpoint/2010/main" val="32999045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100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1000"/>
                                        <p:tgtEl>
                                          <p:spTgt spid="11"/>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childTnLst>
                          </p:cTn>
                        </p:par>
                        <p:par>
                          <p:cTn id="12" fill="hold">
                            <p:stCondLst>
                              <p:cond delay="2500"/>
                            </p:stCondLst>
                            <p:childTnLst>
                              <p:par>
                                <p:cTn id="13" presetID="22" presetClass="entr" presetSubtype="4" fill="hold" nodeType="afterEffect">
                                  <p:stCondLst>
                                    <p:cond delay="2000"/>
                                  </p:stCondLst>
                                  <p:childTnLst>
                                    <p:set>
                                      <p:cBhvr>
                                        <p:cTn id="14" dur="1" fill="hold">
                                          <p:stCondLst>
                                            <p:cond delay="0"/>
                                          </p:stCondLst>
                                        </p:cTn>
                                        <p:tgtEl>
                                          <p:spTgt spid="12"/>
                                        </p:tgtEl>
                                        <p:attrNameLst>
                                          <p:attrName>style.visibility</p:attrName>
                                        </p:attrNameLst>
                                      </p:cBhvr>
                                      <p:to>
                                        <p:strVal val="visible"/>
                                      </p:to>
                                    </p:set>
                                    <p:animEffect transition="in" filter="wipe(down)">
                                      <p:cBhvr>
                                        <p:cTn id="15" dur="1000"/>
                                        <p:tgtEl>
                                          <p:spTgt spid="12"/>
                                        </p:tgtEl>
                                      </p:cBhvr>
                                    </p:animEffect>
                                  </p:childTnLst>
                                </p:cTn>
                              </p:par>
                            </p:childTnLst>
                          </p:cTn>
                        </p:par>
                        <p:par>
                          <p:cTn id="16" fill="hold">
                            <p:stCondLst>
                              <p:cond delay="5500"/>
                            </p:stCondLst>
                            <p:childTnLst>
                              <p:par>
                                <p:cTn id="17" presetID="10" presetClass="entr" presetSubtype="0"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childTnLst>
                          </p:cTn>
                        </p:par>
                        <p:par>
                          <p:cTn id="20" fill="hold">
                            <p:stCondLst>
                              <p:cond delay="6000"/>
                            </p:stCondLst>
                            <p:childTnLst>
                              <p:par>
                                <p:cTn id="21" presetID="22" presetClass="entr" presetSubtype="4" fill="hold" nodeType="afterEffect">
                                  <p:stCondLst>
                                    <p:cond delay="2000"/>
                                  </p:stCondLst>
                                  <p:childTnLst>
                                    <p:set>
                                      <p:cBhvr>
                                        <p:cTn id="22" dur="1" fill="hold">
                                          <p:stCondLst>
                                            <p:cond delay="0"/>
                                          </p:stCondLst>
                                        </p:cTn>
                                        <p:tgtEl>
                                          <p:spTgt spid="10"/>
                                        </p:tgtEl>
                                        <p:attrNameLst>
                                          <p:attrName>style.visibility</p:attrName>
                                        </p:attrNameLst>
                                      </p:cBhvr>
                                      <p:to>
                                        <p:strVal val="visible"/>
                                      </p:to>
                                    </p:set>
                                    <p:animEffect transition="in" filter="wipe(down)">
                                      <p:cBhvr>
                                        <p:cTn id="23" dur="1000"/>
                                        <p:tgtEl>
                                          <p:spTgt spid="10"/>
                                        </p:tgtEl>
                                      </p:cBhvr>
                                    </p:animEffect>
                                  </p:childTnLst>
                                </p:cTn>
                              </p:par>
                            </p:childTnLst>
                          </p:cTn>
                        </p:par>
                        <p:par>
                          <p:cTn id="24" fill="hold">
                            <p:stCondLst>
                              <p:cond delay="9000"/>
                            </p:stCondLst>
                            <p:childTnLst>
                              <p:par>
                                <p:cTn id="25" presetID="10" presetClass="entr" presetSubtype="0"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34866E09-3718-4BA7-8756-2C2A2C1861D9}"/>
              </a:ext>
            </a:extLst>
          </p:cNvPr>
          <p:cNvPicPr>
            <a:picLocks noChangeAspect="1"/>
          </p:cNvPicPr>
          <p:nvPr/>
        </p:nvPicPr>
        <p:blipFill>
          <a:blip r:embed="rId3">
            <a:extLst>
              <a:ext uri="{28A0092B-C50C-407E-A947-70E740481C1C}">
                <a14:useLocalDpi xmlns:a14="http://schemas.microsoft.com/office/drawing/2010/main" val="0"/>
              </a:ext>
            </a:extLst>
          </a:blip>
          <a:srcRect t="7397" r="33743"/>
          <a:stretch>
            <a:fillRect/>
          </a:stretch>
        </p:blipFill>
        <p:spPr>
          <a:xfrm>
            <a:off x="4819720" y="0"/>
            <a:ext cx="7372280" cy="6858000"/>
          </a:xfrm>
          <a:prstGeom prst="rect">
            <a:avLst/>
          </a:prstGeom>
        </p:spPr>
      </p:pic>
      <p:pic>
        <p:nvPicPr>
          <p:cNvPr id="17" name="Picture 16">
            <a:extLst>
              <a:ext uri="{FF2B5EF4-FFF2-40B4-BE49-F238E27FC236}">
                <a16:creationId xmlns:a16="http://schemas.microsoft.com/office/drawing/2014/main" id="{BAC8CEC7-13FF-88B6-8A89-2024C24D2F91}"/>
              </a:ext>
            </a:extLst>
          </p:cNvPr>
          <p:cNvPicPr>
            <a:picLocks noChangeAspect="1"/>
          </p:cNvPicPr>
          <p:nvPr/>
        </p:nvPicPr>
        <p:blipFill>
          <a:blip r:embed="rId4">
            <a:extLst>
              <a:ext uri="{28A0092B-C50C-407E-A947-70E740481C1C}">
                <a14:useLocalDpi xmlns:a14="http://schemas.microsoft.com/office/drawing/2010/main" val="0"/>
              </a:ext>
            </a:extLst>
          </a:blip>
          <a:srcRect l="14195" r="5261"/>
          <a:stretch>
            <a:fillRect/>
          </a:stretch>
        </p:blipFill>
        <p:spPr>
          <a:xfrm>
            <a:off x="0" y="0"/>
            <a:ext cx="7364882" cy="6858000"/>
          </a:xfrm>
          <a:prstGeom prst="rect">
            <a:avLst/>
          </a:prstGeom>
        </p:spPr>
      </p:pic>
      <p:sp>
        <p:nvSpPr>
          <p:cNvPr id="44" name="Title 1">
            <a:extLst>
              <a:ext uri="{FF2B5EF4-FFF2-40B4-BE49-F238E27FC236}">
                <a16:creationId xmlns:a16="http://schemas.microsoft.com/office/drawing/2014/main" id="{60E7C2BB-6A97-2DBE-A2CA-0A491329DABA}"/>
              </a:ext>
            </a:extLst>
          </p:cNvPr>
          <p:cNvSpPr txBox="1">
            <a:spLocks/>
          </p:cNvSpPr>
          <p:nvPr/>
        </p:nvSpPr>
        <p:spPr>
          <a:xfrm>
            <a:off x="3984136" y="5588778"/>
            <a:ext cx="6947773" cy="905377"/>
          </a:xfrm>
          <a:prstGeom prst="rect">
            <a:avLst/>
          </a:prstGeom>
          <a:effectLst>
            <a:outerShdw blurRad="50800" dist="381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5400" b="0" i="0" u="none" strike="noStrike" kern="1200" cap="none" spc="0" normalizeH="0" baseline="0" noProof="0">
                <a:ln>
                  <a:noFill/>
                </a:ln>
                <a:solidFill>
                  <a:schemeClr val="tx2"/>
                </a:solidFill>
                <a:effectLst/>
                <a:uLnTx/>
                <a:uFillTx/>
                <a:latin typeface="Arial Black" panose="020B0A04020102020204" pitchFamily="34" charset="0"/>
                <a:ea typeface="+mj-ea"/>
                <a:cs typeface="+mj-cs"/>
              </a:rPr>
              <a:t> </a:t>
            </a:r>
            <a:r>
              <a:rPr kumimoji="0" lang="en-US" sz="5400" b="0" i="0" u="none" strike="noStrike" kern="1200" cap="none" spc="0" normalizeH="0" baseline="0" noProof="0">
                <a:ln>
                  <a:noFill/>
                </a:ln>
                <a:solidFill>
                  <a:schemeClr val="bg1"/>
                </a:solidFill>
                <a:effectLst/>
                <a:uLnTx/>
                <a:uFillTx/>
                <a:latin typeface="Arial Black" panose="020B0A04020102020204" pitchFamily="34" charset="0"/>
                <a:ea typeface="+mj-ea"/>
                <a:cs typeface="+mj-cs"/>
              </a:rPr>
              <a:t>WE</a:t>
            </a:r>
            <a:r>
              <a:rPr kumimoji="0" lang="en-US" sz="5400" b="0" i="0" u="none" strike="noStrike" kern="1200" cap="none" spc="0" normalizeH="0" baseline="0" noProof="0">
                <a:ln>
                  <a:noFill/>
                </a:ln>
                <a:solidFill>
                  <a:prstClr val="white"/>
                </a:solidFill>
                <a:effectLst/>
                <a:uLnTx/>
                <a:uFillTx/>
                <a:latin typeface="Arial Black" panose="020B0A04020102020204" pitchFamily="34" charset="0"/>
                <a:ea typeface="+mj-ea"/>
                <a:cs typeface="+mj-cs"/>
              </a:rPr>
              <a:t> ADVOCATE</a:t>
            </a:r>
            <a:endParaRPr kumimoji="0" lang="en-US" sz="4400" b="0" i="0" u="none" strike="noStrike" kern="1200" cap="none" spc="0" normalizeH="0" baseline="0" noProof="0">
              <a:ln>
                <a:noFill/>
              </a:ln>
              <a:solidFill>
                <a:prstClr val="white"/>
              </a:solidFill>
              <a:effectLst/>
              <a:uLnTx/>
              <a:uFillTx/>
              <a:latin typeface="Arial Black" panose="020B0A04020102020204" pitchFamily="34" charset="0"/>
              <a:ea typeface="+mj-ea"/>
              <a:cs typeface="+mj-cs"/>
            </a:endParaRPr>
          </a:p>
        </p:txBody>
      </p:sp>
      <p:grpSp>
        <p:nvGrpSpPr>
          <p:cNvPr id="45" name="Group 44">
            <a:extLst>
              <a:ext uri="{FF2B5EF4-FFF2-40B4-BE49-F238E27FC236}">
                <a16:creationId xmlns:a16="http://schemas.microsoft.com/office/drawing/2014/main" id="{CB45E73B-1B8D-5799-4A76-95D18D9AE210}"/>
              </a:ext>
            </a:extLst>
          </p:cNvPr>
          <p:cNvGrpSpPr/>
          <p:nvPr/>
        </p:nvGrpSpPr>
        <p:grpSpPr>
          <a:xfrm>
            <a:off x="11076315" y="3781222"/>
            <a:ext cx="909547" cy="2781983"/>
            <a:chOff x="1320811" y="350875"/>
            <a:chExt cx="1953201" cy="5974151"/>
          </a:xfrm>
          <a:solidFill>
            <a:schemeClr val="bg1"/>
          </a:solidFill>
          <a:effectLst>
            <a:outerShdw blurRad="50800" dist="38100" dir="2700000" algn="tl" rotWithShape="0">
              <a:prstClr val="black">
                <a:alpha val="40000"/>
              </a:prstClr>
            </a:outerShdw>
          </a:effectLst>
        </p:grpSpPr>
        <p:sp>
          <p:nvSpPr>
            <p:cNvPr id="46" name="Rectangle: Rounded Corners 45">
              <a:extLst>
                <a:ext uri="{FF2B5EF4-FFF2-40B4-BE49-F238E27FC236}">
                  <a16:creationId xmlns:a16="http://schemas.microsoft.com/office/drawing/2014/main" id="{D2602598-0121-BBC9-DF98-9F9932094B41}"/>
                </a:ext>
              </a:extLst>
            </p:cNvPr>
            <p:cNvSpPr/>
            <p:nvPr/>
          </p:nvSpPr>
          <p:spPr>
            <a:xfrm>
              <a:off x="1403499" y="350875"/>
              <a:ext cx="1775637"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7" name="Rectangle: Rounded Corners 46">
              <a:extLst>
                <a:ext uri="{FF2B5EF4-FFF2-40B4-BE49-F238E27FC236}">
                  <a16:creationId xmlns:a16="http://schemas.microsoft.com/office/drawing/2014/main" id="{C858D762-AD5D-284D-C584-F17D14F64A37}"/>
                </a:ext>
              </a:extLst>
            </p:cNvPr>
            <p:cNvSpPr/>
            <p:nvPr/>
          </p:nvSpPr>
          <p:spPr>
            <a:xfrm>
              <a:off x="1484210" y="598969"/>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8" name="Rectangle: Rounded Corners 47">
              <a:extLst>
                <a:ext uri="{FF2B5EF4-FFF2-40B4-BE49-F238E27FC236}">
                  <a16:creationId xmlns:a16="http://schemas.microsoft.com/office/drawing/2014/main" id="{E7E0DE59-8425-2628-F731-12646F5FE064}"/>
                </a:ext>
              </a:extLst>
            </p:cNvPr>
            <p:cNvSpPr/>
            <p:nvPr/>
          </p:nvSpPr>
          <p:spPr>
            <a:xfrm>
              <a:off x="1557583" y="839973"/>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9" name="Rectangle: Rounded Corners 48">
              <a:extLst>
                <a:ext uri="{FF2B5EF4-FFF2-40B4-BE49-F238E27FC236}">
                  <a16:creationId xmlns:a16="http://schemas.microsoft.com/office/drawing/2014/main" id="{ED3F3561-7500-CA67-8B30-18369855C13C}"/>
                </a:ext>
              </a:extLst>
            </p:cNvPr>
            <p:cNvSpPr/>
            <p:nvPr/>
          </p:nvSpPr>
          <p:spPr>
            <a:xfrm rot="10800000">
              <a:off x="1320811" y="6087470"/>
              <a:ext cx="1953201" cy="237556"/>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0" name="Rectangle: Rounded Corners 49">
              <a:extLst>
                <a:ext uri="{FF2B5EF4-FFF2-40B4-BE49-F238E27FC236}">
                  <a16:creationId xmlns:a16="http://schemas.microsoft.com/office/drawing/2014/main" id="{50F67FAA-C44A-30BF-9FC3-F221BA5D348B}"/>
                </a:ext>
              </a:extLst>
            </p:cNvPr>
            <p:cNvSpPr/>
            <p:nvPr/>
          </p:nvSpPr>
          <p:spPr>
            <a:xfrm rot="10800000">
              <a:off x="1490306" y="5859165"/>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1" name="Rectangle: Rounded Corners 50">
              <a:extLst>
                <a:ext uri="{FF2B5EF4-FFF2-40B4-BE49-F238E27FC236}">
                  <a16:creationId xmlns:a16="http://schemas.microsoft.com/office/drawing/2014/main" id="{65B39290-BB6E-DF25-45AD-E3EE4516D782}"/>
                </a:ext>
              </a:extLst>
            </p:cNvPr>
            <p:cNvSpPr/>
            <p:nvPr/>
          </p:nvSpPr>
          <p:spPr>
            <a:xfrm rot="10800000">
              <a:off x="1563680" y="5630860"/>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2" name="Rectangle 51">
              <a:extLst>
                <a:ext uri="{FF2B5EF4-FFF2-40B4-BE49-F238E27FC236}">
                  <a16:creationId xmlns:a16="http://schemas.microsoft.com/office/drawing/2014/main" id="{520B3E54-BD44-638D-B5C3-B5BC4B116623}"/>
                </a:ext>
              </a:extLst>
            </p:cNvPr>
            <p:cNvSpPr/>
            <p:nvPr/>
          </p:nvSpPr>
          <p:spPr>
            <a:xfrm>
              <a:off x="1759263"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3" name="Rectangle 52">
              <a:extLst>
                <a:ext uri="{FF2B5EF4-FFF2-40B4-BE49-F238E27FC236}">
                  <a16:creationId xmlns:a16="http://schemas.microsoft.com/office/drawing/2014/main" id="{E79B2C98-2949-9459-5E19-1BD03C0BD1F8}"/>
                </a:ext>
              </a:extLst>
            </p:cNvPr>
            <p:cNvSpPr/>
            <p:nvPr/>
          </p:nvSpPr>
          <p:spPr>
            <a:xfrm>
              <a:off x="2042921"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4" name="Rectangle 53">
              <a:extLst>
                <a:ext uri="{FF2B5EF4-FFF2-40B4-BE49-F238E27FC236}">
                  <a16:creationId xmlns:a16="http://schemas.microsoft.com/office/drawing/2014/main" id="{531E9B4B-53AD-42AB-C9EC-F15EE4E891C7}"/>
                </a:ext>
              </a:extLst>
            </p:cNvPr>
            <p:cNvSpPr/>
            <p:nvPr/>
          </p:nvSpPr>
          <p:spPr>
            <a:xfrm>
              <a:off x="2610236"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5" name="Rectangle 54">
              <a:extLst>
                <a:ext uri="{FF2B5EF4-FFF2-40B4-BE49-F238E27FC236}">
                  <a16:creationId xmlns:a16="http://schemas.microsoft.com/office/drawing/2014/main" id="{A8E53512-A216-570A-F631-A56E21F68073}"/>
                </a:ext>
              </a:extLst>
            </p:cNvPr>
            <p:cNvSpPr/>
            <p:nvPr/>
          </p:nvSpPr>
          <p:spPr>
            <a:xfrm>
              <a:off x="2326579"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Tree>
    <p:extLst>
      <p:ext uri="{BB962C8B-B14F-4D97-AF65-F5344CB8AC3E}">
        <p14:creationId xmlns:p14="http://schemas.microsoft.com/office/powerpoint/2010/main" val="2360455708"/>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E69BF33-FE96-2DE5-B400-BECF97A2EDFB}"/>
              </a:ext>
            </a:extLst>
          </p:cNvPr>
          <p:cNvPicPr>
            <a:picLocks noChangeAspect="1"/>
          </p:cNvPicPr>
          <p:nvPr/>
        </p:nvPicPr>
        <p:blipFill>
          <a:blip r:embed="rId3">
            <a:extLst>
              <a:ext uri="{28A0092B-C50C-407E-A947-70E740481C1C}">
                <a14:useLocalDpi xmlns:a14="http://schemas.microsoft.com/office/drawing/2010/main" val="0"/>
              </a:ext>
            </a:extLst>
          </a:blip>
          <a:srcRect l="-4893" r="12746"/>
          <a:stretch>
            <a:fillRect/>
          </a:stretch>
        </p:blipFill>
        <p:spPr>
          <a:xfrm>
            <a:off x="2966569" y="0"/>
            <a:ext cx="9225431" cy="6858000"/>
          </a:xfrm>
          <a:prstGeom prst="rect">
            <a:avLst/>
          </a:prstGeom>
        </p:spPr>
      </p:pic>
      <p:pic>
        <p:nvPicPr>
          <p:cNvPr id="4" name="Picture 3">
            <a:extLst>
              <a:ext uri="{FF2B5EF4-FFF2-40B4-BE49-F238E27FC236}">
                <a16:creationId xmlns:a16="http://schemas.microsoft.com/office/drawing/2014/main" id="{C1CABBD4-2BBF-B5AF-F844-E9635BC84FB2}"/>
              </a:ext>
            </a:extLst>
          </p:cNvPr>
          <p:cNvPicPr>
            <a:picLocks noChangeAspect="1"/>
          </p:cNvPicPr>
          <p:nvPr/>
        </p:nvPicPr>
        <p:blipFill>
          <a:blip r:embed="rId4">
            <a:extLst>
              <a:ext uri="{28A0092B-C50C-407E-A947-70E740481C1C}">
                <a14:useLocalDpi xmlns:a14="http://schemas.microsoft.com/office/drawing/2010/main" val="0"/>
              </a:ext>
            </a:extLst>
          </a:blip>
          <a:srcRect l="13520" t="5634" b="5634"/>
          <a:stretch>
            <a:fillRect/>
          </a:stretch>
        </p:blipFill>
        <p:spPr>
          <a:xfrm>
            <a:off x="0" y="0"/>
            <a:ext cx="5012907" cy="6858000"/>
          </a:xfrm>
          <a:prstGeom prst="rect">
            <a:avLst/>
          </a:prstGeom>
        </p:spPr>
      </p:pic>
      <p:grpSp>
        <p:nvGrpSpPr>
          <p:cNvPr id="5" name="Group 4">
            <a:extLst>
              <a:ext uri="{FF2B5EF4-FFF2-40B4-BE49-F238E27FC236}">
                <a16:creationId xmlns:a16="http://schemas.microsoft.com/office/drawing/2014/main" id="{4AA0A261-9DCF-AD12-B323-23AEC4D98832}"/>
              </a:ext>
            </a:extLst>
          </p:cNvPr>
          <p:cNvGrpSpPr/>
          <p:nvPr/>
        </p:nvGrpSpPr>
        <p:grpSpPr>
          <a:xfrm>
            <a:off x="350544" y="3712172"/>
            <a:ext cx="909547" cy="2781983"/>
            <a:chOff x="1320811" y="350875"/>
            <a:chExt cx="1953201" cy="5974151"/>
          </a:xfrm>
          <a:solidFill>
            <a:schemeClr val="bg1"/>
          </a:solidFill>
          <a:effectLst>
            <a:outerShdw blurRad="50800" dist="38100" dir="2700000" algn="tl" rotWithShape="0">
              <a:prstClr val="black">
                <a:alpha val="40000"/>
              </a:prstClr>
            </a:outerShdw>
          </a:effectLst>
        </p:grpSpPr>
        <p:sp>
          <p:nvSpPr>
            <p:cNvPr id="6" name="Rectangle: Rounded Corners 5">
              <a:extLst>
                <a:ext uri="{FF2B5EF4-FFF2-40B4-BE49-F238E27FC236}">
                  <a16:creationId xmlns:a16="http://schemas.microsoft.com/office/drawing/2014/main" id="{424C7183-699F-B8C1-98DE-97A1DFB29934}"/>
                </a:ext>
              </a:extLst>
            </p:cNvPr>
            <p:cNvSpPr/>
            <p:nvPr/>
          </p:nvSpPr>
          <p:spPr>
            <a:xfrm>
              <a:off x="1403499" y="350875"/>
              <a:ext cx="1775637"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7" name="Rectangle: Rounded Corners 6">
              <a:extLst>
                <a:ext uri="{FF2B5EF4-FFF2-40B4-BE49-F238E27FC236}">
                  <a16:creationId xmlns:a16="http://schemas.microsoft.com/office/drawing/2014/main" id="{D55C49EE-D1EB-CCB5-44F0-E56D0B230E0D}"/>
                </a:ext>
              </a:extLst>
            </p:cNvPr>
            <p:cNvSpPr/>
            <p:nvPr/>
          </p:nvSpPr>
          <p:spPr>
            <a:xfrm>
              <a:off x="1484210" y="598969"/>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Rectangle: Rounded Corners 7">
              <a:extLst>
                <a:ext uri="{FF2B5EF4-FFF2-40B4-BE49-F238E27FC236}">
                  <a16:creationId xmlns:a16="http://schemas.microsoft.com/office/drawing/2014/main" id="{3F66F9EC-F56E-C5A9-9EEF-55B4F6DCE479}"/>
                </a:ext>
              </a:extLst>
            </p:cNvPr>
            <p:cNvSpPr/>
            <p:nvPr/>
          </p:nvSpPr>
          <p:spPr>
            <a:xfrm>
              <a:off x="1557583" y="839973"/>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ctangle: Rounded Corners 9">
              <a:extLst>
                <a:ext uri="{FF2B5EF4-FFF2-40B4-BE49-F238E27FC236}">
                  <a16:creationId xmlns:a16="http://schemas.microsoft.com/office/drawing/2014/main" id="{0EFF677A-5D57-A332-14D4-206C933A3C74}"/>
                </a:ext>
              </a:extLst>
            </p:cNvPr>
            <p:cNvSpPr/>
            <p:nvPr/>
          </p:nvSpPr>
          <p:spPr>
            <a:xfrm rot="10800000">
              <a:off x="1320811" y="6087470"/>
              <a:ext cx="1953201" cy="237556"/>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1" name="Rectangle: Rounded Corners 10">
              <a:extLst>
                <a:ext uri="{FF2B5EF4-FFF2-40B4-BE49-F238E27FC236}">
                  <a16:creationId xmlns:a16="http://schemas.microsoft.com/office/drawing/2014/main" id="{551F301B-331C-9066-5B5D-FD4D83998DAD}"/>
                </a:ext>
              </a:extLst>
            </p:cNvPr>
            <p:cNvSpPr/>
            <p:nvPr/>
          </p:nvSpPr>
          <p:spPr>
            <a:xfrm rot="10800000">
              <a:off x="1490306" y="5859165"/>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Rounded Corners 11">
              <a:extLst>
                <a:ext uri="{FF2B5EF4-FFF2-40B4-BE49-F238E27FC236}">
                  <a16:creationId xmlns:a16="http://schemas.microsoft.com/office/drawing/2014/main" id="{4F117874-93E5-03A2-5E12-31E58E7706D3}"/>
                </a:ext>
              </a:extLst>
            </p:cNvPr>
            <p:cNvSpPr/>
            <p:nvPr/>
          </p:nvSpPr>
          <p:spPr>
            <a:xfrm rot="10800000">
              <a:off x="1563680" y="5630860"/>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2D91C19B-D6A7-0166-3DF6-6742600887B4}"/>
                </a:ext>
              </a:extLst>
            </p:cNvPr>
            <p:cNvSpPr/>
            <p:nvPr/>
          </p:nvSpPr>
          <p:spPr>
            <a:xfrm>
              <a:off x="1759263"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BA6E1D5D-B9F3-28C9-97E7-C053CD6BAD57}"/>
                </a:ext>
              </a:extLst>
            </p:cNvPr>
            <p:cNvSpPr/>
            <p:nvPr/>
          </p:nvSpPr>
          <p:spPr>
            <a:xfrm>
              <a:off x="2042921"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2F185847-534B-644F-37AD-CA52C85E2550}"/>
                </a:ext>
              </a:extLst>
            </p:cNvPr>
            <p:cNvSpPr/>
            <p:nvPr/>
          </p:nvSpPr>
          <p:spPr>
            <a:xfrm>
              <a:off x="2610236"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0B0B7DA3-A471-404B-8195-926A19F5E70A}"/>
                </a:ext>
              </a:extLst>
            </p:cNvPr>
            <p:cNvSpPr/>
            <p:nvPr/>
          </p:nvSpPr>
          <p:spPr>
            <a:xfrm>
              <a:off x="2326579"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
        <p:nvSpPr>
          <p:cNvPr id="24" name="Title 1">
            <a:extLst>
              <a:ext uri="{FF2B5EF4-FFF2-40B4-BE49-F238E27FC236}">
                <a16:creationId xmlns:a16="http://schemas.microsoft.com/office/drawing/2014/main" id="{3FFE754D-6F28-EB44-5630-BF791C99F1C0}"/>
              </a:ext>
            </a:extLst>
          </p:cNvPr>
          <p:cNvSpPr txBox="1">
            <a:spLocks/>
          </p:cNvSpPr>
          <p:nvPr/>
        </p:nvSpPr>
        <p:spPr>
          <a:xfrm>
            <a:off x="1502258" y="5588778"/>
            <a:ext cx="9429652" cy="905377"/>
          </a:xfrm>
          <a:prstGeom prst="rect">
            <a:avLst/>
          </a:prstGeom>
          <a:effectLst>
            <a:outerShdw blurRad="50800" dist="381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defRPr/>
            </a:pPr>
            <a:r>
              <a:rPr kumimoji="0" lang="en-US" sz="5400" b="0" i="0" u="none" strike="noStrike" kern="1200" cap="none" spc="0" normalizeH="0" baseline="0" noProof="0">
                <a:ln>
                  <a:noFill/>
                </a:ln>
                <a:solidFill>
                  <a:prstClr val="white"/>
                </a:solidFill>
                <a:effectLst/>
                <a:uLnTx/>
                <a:uFillTx/>
                <a:latin typeface="Arial Black" panose="020B0A04020102020204" pitchFamily="34" charset="0"/>
                <a:ea typeface="+mj-ea"/>
                <a:cs typeface="+mj-cs"/>
              </a:rPr>
              <a:t> </a:t>
            </a:r>
            <a:r>
              <a:rPr lang="en-US" sz="5400">
                <a:solidFill>
                  <a:schemeClr val="tx2"/>
                </a:solidFill>
                <a:latin typeface="Arial Black" panose="020B0A04020102020204" pitchFamily="34" charset="0"/>
              </a:rPr>
              <a:t> </a:t>
            </a:r>
            <a:r>
              <a:rPr lang="en-US" sz="5400">
                <a:solidFill>
                  <a:schemeClr val="bg1"/>
                </a:solidFill>
                <a:latin typeface="Arial Black" panose="020B0A04020102020204" pitchFamily="34" charset="0"/>
              </a:rPr>
              <a:t>WE</a:t>
            </a:r>
            <a:r>
              <a:rPr lang="en-US" sz="5400">
                <a:solidFill>
                  <a:schemeClr val="tx2"/>
                </a:solidFill>
                <a:latin typeface="Arial Black" panose="020B0A04020102020204" pitchFamily="34" charset="0"/>
              </a:rPr>
              <a:t> </a:t>
            </a:r>
            <a:r>
              <a:rPr kumimoji="0" lang="en-US" sz="5400" b="0" i="0" u="none" strike="noStrike" kern="1200" cap="none" spc="0" normalizeH="0" baseline="0" noProof="0">
                <a:ln>
                  <a:noFill/>
                </a:ln>
                <a:solidFill>
                  <a:prstClr val="white"/>
                </a:solidFill>
                <a:effectLst/>
                <a:uLnTx/>
                <a:uFillTx/>
                <a:latin typeface="Arial Black" panose="020B0A04020102020204" pitchFamily="34" charset="0"/>
                <a:ea typeface="+mj-ea"/>
                <a:cs typeface="+mj-cs"/>
              </a:rPr>
              <a:t>INFORM</a:t>
            </a:r>
            <a:endParaRPr kumimoji="0" lang="en-US" sz="4400" b="0" i="0" u="none" strike="noStrike" kern="1200" cap="none" spc="0" normalizeH="0" baseline="0" noProof="0">
              <a:ln>
                <a:noFill/>
              </a:ln>
              <a:solidFill>
                <a:prstClr val="white"/>
              </a:solidFill>
              <a:effectLst/>
              <a:uLnTx/>
              <a:uFillTx/>
              <a:latin typeface="Arial Black" panose="020B0A04020102020204" pitchFamily="34" charset="0"/>
              <a:ea typeface="+mj-ea"/>
              <a:cs typeface="+mj-cs"/>
            </a:endParaRPr>
          </a:p>
        </p:txBody>
      </p:sp>
    </p:spTree>
    <p:extLst>
      <p:ext uri="{BB962C8B-B14F-4D97-AF65-F5344CB8AC3E}">
        <p14:creationId xmlns:p14="http://schemas.microsoft.com/office/powerpoint/2010/main" val="104406689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A1CA4-579E-9EE9-B301-91BD46A028B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94B70CA-5E92-8AF6-C052-B2828127E0AA}"/>
              </a:ext>
            </a:extLst>
          </p:cNvPr>
          <p:cNvPicPr>
            <a:picLocks noChangeAspect="1"/>
          </p:cNvPicPr>
          <p:nvPr/>
        </p:nvPicPr>
        <p:blipFill>
          <a:blip r:embed="rId3">
            <a:extLst>
              <a:ext uri="{28A0092B-C50C-407E-A947-70E740481C1C}">
                <a14:useLocalDpi xmlns:a14="http://schemas.microsoft.com/office/drawing/2010/main" val="0"/>
              </a:ext>
            </a:extLst>
          </a:blip>
          <a:srcRect l="9519" t="15922" r="3325" b="8449"/>
          <a:stretch>
            <a:fillRect/>
          </a:stretch>
        </p:blipFill>
        <p:spPr>
          <a:xfrm>
            <a:off x="-1" y="0"/>
            <a:ext cx="12192001" cy="6858000"/>
          </a:xfrm>
          <a:prstGeom prst="rect">
            <a:avLst/>
          </a:prstGeom>
        </p:spPr>
      </p:pic>
      <p:sp>
        <p:nvSpPr>
          <p:cNvPr id="34" name="Title 1">
            <a:extLst>
              <a:ext uri="{FF2B5EF4-FFF2-40B4-BE49-F238E27FC236}">
                <a16:creationId xmlns:a16="http://schemas.microsoft.com/office/drawing/2014/main" id="{E84D49C8-2351-A380-028C-410852D27F4B}"/>
              </a:ext>
            </a:extLst>
          </p:cNvPr>
          <p:cNvSpPr txBox="1">
            <a:spLocks/>
          </p:cNvSpPr>
          <p:nvPr/>
        </p:nvSpPr>
        <p:spPr>
          <a:xfrm>
            <a:off x="3984136" y="5588778"/>
            <a:ext cx="6947773" cy="905377"/>
          </a:xfrm>
          <a:prstGeom prst="rect">
            <a:avLst/>
          </a:prstGeom>
          <a:effectLst>
            <a:outerShdw blurRad="50800" dist="381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r">
              <a:defRPr/>
            </a:pPr>
            <a:r>
              <a:rPr kumimoji="0" lang="en-US" sz="5400" b="0" i="0" u="none" strike="noStrike" kern="1200" cap="none" spc="0" normalizeH="0" baseline="0" noProof="0">
                <a:ln>
                  <a:noFill/>
                </a:ln>
                <a:solidFill>
                  <a:prstClr val="white"/>
                </a:solidFill>
                <a:effectLst/>
                <a:uLnTx/>
                <a:uFillTx/>
                <a:latin typeface="Arial Black" panose="020B0A04020102020204" pitchFamily="34" charset="0"/>
                <a:ea typeface="+mj-ea"/>
                <a:cs typeface="+mj-cs"/>
              </a:rPr>
              <a:t> </a:t>
            </a:r>
            <a:r>
              <a:rPr lang="en-US" sz="5400">
                <a:solidFill>
                  <a:schemeClr val="tx2"/>
                </a:solidFill>
                <a:latin typeface="Arial Black" panose="020B0A04020102020204" pitchFamily="34" charset="0"/>
              </a:rPr>
              <a:t> </a:t>
            </a:r>
            <a:r>
              <a:rPr lang="en-US" sz="5400">
                <a:solidFill>
                  <a:schemeClr val="bg1"/>
                </a:solidFill>
                <a:latin typeface="Arial Black" panose="020B0A04020102020204" pitchFamily="34" charset="0"/>
              </a:rPr>
              <a:t>WE</a:t>
            </a:r>
            <a:r>
              <a:rPr lang="en-US" sz="5400">
                <a:solidFill>
                  <a:schemeClr val="tx2"/>
                </a:solidFill>
                <a:latin typeface="Arial Black" panose="020B0A04020102020204" pitchFamily="34" charset="0"/>
              </a:rPr>
              <a:t> </a:t>
            </a:r>
            <a:r>
              <a:rPr kumimoji="0" lang="en-US" sz="5400" b="0" i="0" u="none" strike="noStrike" kern="1200" cap="none" spc="0" normalizeH="0" baseline="0" noProof="0">
                <a:ln>
                  <a:noFill/>
                </a:ln>
                <a:solidFill>
                  <a:prstClr val="white"/>
                </a:solidFill>
                <a:effectLst/>
                <a:uLnTx/>
                <a:uFillTx/>
                <a:latin typeface="Arial Black" panose="020B0A04020102020204" pitchFamily="34" charset="0"/>
                <a:ea typeface="+mj-ea"/>
                <a:cs typeface="+mj-cs"/>
              </a:rPr>
              <a:t>TRAIN</a:t>
            </a:r>
            <a:endParaRPr kumimoji="0" lang="en-US" sz="4400" b="0" i="0" u="none" strike="noStrike" kern="1200" cap="none" spc="0" normalizeH="0" baseline="0" noProof="0">
              <a:ln>
                <a:noFill/>
              </a:ln>
              <a:solidFill>
                <a:prstClr val="white"/>
              </a:solidFill>
              <a:effectLst/>
              <a:uLnTx/>
              <a:uFillTx/>
              <a:latin typeface="Arial Black" panose="020B0A04020102020204" pitchFamily="34" charset="0"/>
              <a:ea typeface="+mj-ea"/>
              <a:cs typeface="+mj-cs"/>
            </a:endParaRPr>
          </a:p>
        </p:txBody>
      </p:sp>
      <p:grpSp>
        <p:nvGrpSpPr>
          <p:cNvPr id="35" name="Group 34">
            <a:extLst>
              <a:ext uri="{FF2B5EF4-FFF2-40B4-BE49-F238E27FC236}">
                <a16:creationId xmlns:a16="http://schemas.microsoft.com/office/drawing/2014/main" id="{5FBFD2D0-A04E-CE73-FFA5-5515FC14904E}"/>
              </a:ext>
            </a:extLst>
          </p:cNvPr>
          <p:cNvGrpSpPr/>
          <p:nvPr/>
        </p:nvGrpSpPr>
        <p:grpSpPr>
          <a:xfrm>
            <a:off x="11076315" y="3781222"/>
            <a:ext cx="909547" cy="2781983"/>
            <a:chOff x="1320811" y="350875"/>
            <a:chExt cx="1953201" cy="5974151"/>
          </a:xfrm>
          <a:solidFill>
            <a:schemeClr val="bg1"/>
          </a:solidFill>
          <a:effectLst>
            <a:outerShdw blurRad="50800" dist="38100" dir="2700000" algn="tl" rotWithShape="0">
              <a:prstClr val="black">
                <a:alpha val="40000"/>
              </a:prstClr>
            </a:outerShdw>
          </a:effectLst>
        </p:grpSpPr>
        <p:sp>
          <p:nvSpPr>
            <p:cNvPr id="36" name="Rectangle: Rounded Corners 35">
              <a:extLst>
                <a:ext uri="{FF2B5EF4-FFF2-40B4-BE49-F238E27FC236}">
                  <a16:creationId xmlns:a16="http://schemas.microsoft.com/office/drawing/2014/main" id="{91995ECB-3BCE-3219-B4E2-98AD452EAE76}"/>
                </a:ext>
              </a:extLst>
            </p:cNvPr>
            <p:cNvSpPr/>
            <p:nvPr/>
          </p:nvSpPr>
          <p:spPr>
            <a:xfrm>
              <a:off x="1403499" y="350875"/>
              <a:ext cx="1775637"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7" name="Rectangle: Rounded Corners 36">
              <a:extLst>
                <a:ext uri="{FF2B5EF4-FFF2-40B4-BE49-F238E27FC236}">
                  <a16:creationId xmlns:a16="http://schemas.microsoft.com/office/drawing/2014/main" id="{5FB7636D-909E-5508-7885-58C01D5D9DA1}"/>
                </a:ext>
              </a:extLst>
            </p:cNvPr>
            <p:cNvSpPr/>
            <p:nvPr/>
          </p:nvSpPr>
          <p:spPr>
            <a:xfrm>
              <a:off x="1484210" y="598969"/>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8" name="Rectangle: Rounded Corners 37">
              <a:extLst>
                <a:ext uri="{FF2B5EF4-FFF2-40B4-BE49-F238E27FC236}">
                  <a16:creationId xmlns:a16="http://schemas.microsoft.com/office/drawing/2014/main" id="{F4FF7A45-831A-5D22-52B3-DEC64FD612DA}"/>
                </a:ext>
              </a:extLst>
            </p:cNvPr>
            <p:cNvSpPr/>
            <p:nvPr/>
          </p:nvSpPr>
          <p:spPr>
            <a:xfrm>
              <a:off x="1557583" y="839973"/>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9" name="Rectangle: Rounded Corners 38">
              <a:extLst>
                <a:ext uri="{FF2B5EF4-FFF2-40B4-BE49-F238E27FC236}">
                  <a16:creationId xmlns:a16="http://schemas.microsoft.com/office/drawing/2014/main" id="{263A22B0-486A-4060-C5C3-7FC4B4FFC0D4}"/>
                </a:ext>
              </a:extLst>
            </p:cNvPr>
            <p:cNvSpPr/>
            <p:nvPr/>
          </p:nvSpPr>
          <p:spPr>
            <a:xfrm rot="10800000">
              <a:off x="1320811" y="6087470"/>
              <a:ext cx="1953201" cy="237556"/>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0" name="Rectangle: Rounded Corners 39">
              <a:extLst>
                <a:ext uri="{FF2B5EF4-FFF2-40B4-BE49-F238E27FC236}">
                  <a16:creationId xmlns:a16="http://schemas.microsoft.com/office/drawing/2014/main" id="{1064590E-A537-9F9B-EF44-43ECADDCD7D9}"/>
                </a:ext>
              </a:extLst>
            </p:cNvPr>
            <p:cNvSpPr/>
            <p:nvPr/>
          </p:nvSpPr>
          <p:spPr>
            <a:xfrm rot="10800000">
              <a:off x="1490306" y="5859165"/>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1" name="Rectangle: Rounded Corners 40">
              <a:extLst>
                <a:ext uri="{FF2B5EF4-FFF2-40B4-BE49-F238E27FC236}">
                  <a16:creationId xmlns:a16="http://schemas.microsoft.com/office/drawing/2014/main" id="{4120BB93-1977-9983-F04F-B7A6577BE245}"/>
                </a:ext>
              </a:extLst>
            </p:cNvPr>
            <p:cNvSpPr/>
            <p:nvPr/>
          </p:nvSpPr>
          <p:spPr>
            <a:xfrm rot="10800000">
              <a:off x="1563680" y="5630860"/>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2" name="Rectangle 41">
              <a:extLst>
                <a:ext uri="{FF2B5EF4-FFF2-40B4-BE49-F238E27FC236}">
                  <a16:creationId xmlns:a16="http://schemas.microsoft.com/office/drawing/2014/main" id="{D1E29137-A20C-CB40-71DC-3F0C95EB581B}"/>
                </a:ext>
              </a:extLst>
            </p:cNvPr>
            <p:cNvSpPr/>
            <p:nvPr/>
          </p:nvSpPr>
          <p:spPr>
            <a:xfrm>
              <a:off x="1759263"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3" name="Rectangle 42">
              <a:extLst>
                <a:ext uri="{FF2B5EF4-FFF2-40B4-BE49-F238E27FC236}">
                  <a16:creationId xmlns:a16="http://schemas.microsoft.com/office/drawing/2014/main" id="{249BD8FE-E407-1303-E01D-B285D8629320}"/>
                </a:ext>
              </a:extLst>
            </p:cNvPr>
            <p:cNvSpPr/>
            <p:nvPr/>
          </p:nvSpPr>
          <p:spPr>
            <a:xfrm>
              <a:off x="2042921"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4" name="Rectangle 43">
              <a:extLst>
                <a:ext uri="{FF2B5EF4-FFF2-40B4-BE49-F238E27FC236}">
                  <a16:creationId xmlns:a16="http://schemas.microsoft.com/office/drawing/2014/main" id="{D9098666-F9A0-54CA-4F1D-349264BFD876}"/>
                </a:ext>
              </a:extLst>
            </p:cNvPr>
            <p:cNvSpPr/>
            <p:nvPr/>
          </p:nvSpPr>
          <p:spPr>
            <a:xfrm>
              <a:off x="2610236"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5" name="Rectangle 44">
              <a:extLst>
                <a:ext uri="{FF2B5EF4-FFF2-40B4-BE49-F238E27FC236}">
                  <a16:creationId xmlns:a16="http://schemas.microsoft.com/office/drawing/2014/main" id="{D5EF2356-8586-9AED-6D8E-440C0E2B250D}"/>
                </a:ext>
              </a:extLst>
            </p:cNvPr>
            <p:cNvSpPr/>
            <p:nvPr/>
          </p:nvSpPr>
          <p:spPr>
            <a:xfrm>
              <a:off x="2326579"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Tree>
    <p:extLst>
      <p:ext uri="{BB962C8B-B14F-4D97-AF65-F5344CB8AC3E}">
        <p14:creationId xmlns:p14="http://schemas.microsoft.com/office/powerpoint/2010/main" val="192042265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AA1D3883-7AE1-A520-E1E2-05F729D760E2}"/>
              </a:ext>
            </a:extLst>
          </p:cNvPr>
          <p:cNvPicPr>
            <a:picLocks noChangeAspect="1"/>
          </p:cNvPicPr>
          <p:nvPr/>
        </p:nvPicPr>
        <p:blipFill>
          <a:blip r:embed="rId3">
            <a:extLst>
              <a:ext uri="{28A0092B-C50C-407E-A947-70E740481C1C}">
                <a14:useLocalDpi xmlns:a14="http://schemas.microsoft.com/office/drawing/2010/main" val="0"/>
              </a:ext>
            </a:extLst>
          </a:blip>
          <a:srcRect l="13121" t="9877" r="28170" b="3692"/>
          <a:stretch>
            <a:fillRect/>
          </a:stretch>
        </p:blipFill>
        <p:spPr>
          <a:xfrm>
            <a:off x="5204326" y="0"/>
            <a:ext cx="6987674" cy="6858000"/>
          </a:xfrm>
          <a:prstGeom prst="rect">
            <a:avLst/>
          </a:prstGeom>
        </p:spPr>
      </p:pic>
      <p:pic>
        <p:nvPicPr>
          <p:cNvPr id="22" name="Picture 21">
            <a:extLst>
              <a:ext uri="{FF2B5EF4-FFF2-40B4-BE49-F238E27FC236}">
                <a16:creationId xmlns:a16="http://schemas.microsoft.com/office/drawing/2014/main" id="{FB4A1214-AFEB-C364-AE12-B577B407A576}"/>
              </a:ext>
            </a:extLst>
          </p:cNvPr>
          <p:cNvPicPr>
            <a:picLocks noChangeAspect="1"/>
          </p:cNvPicPr>
          <p:nvPr/>
        </p:nvPicPr>
        <p:blipFill>
          <a:blip r:embed="rId4">
            <a:extLst>
              <a:ext uri="{28A0092B-C50C-407E-A947-70E740481C1C}">
                <a14:useLocalDpi xmlns:a14="http://schemas.microsoft.com/office/drawing/2010/main" val="0"/>
              </a:ext>
            </a:extLst>
          </a:blip>
          <a:srcRect l="20978" r="28430"/>
          <a:stretch>
            <a:fillRect/>
          </a:stretch>
        </p:blipFill>
        <p:spPr>
          <a:xfrm>
            <a:off x="0" y="0"/>
            <a:ext cx="5204326" cy="6858000"/>
          </a:xfrm>
          <a:prstGeom prst="rect">
            <a:avLst/>
          </a:prstGeom>
        </p:spPr>
      </p:pic>
      <p:grpSp>
        <p:nvGrpSpPr>
          <p:cNvPr id="5" name="Group 4">
            <a:extLst>
              <a:ext uri="{FF2B5EF4-FFF2-40B4-BE49-F238E27FC236}">
                <a16:creationId xmlns:a16="http://schemas.microsoft.com/office/drawing/2014/main" id="{13209332-BFA3-59D2-3737-320D14B367AD}"/>
              </a:ext>
            </a:extLst>
          </p:cNvPr>
          <p:cNvGrpSpPr/>
          <p:nvPr/>
        </p:nvGrpSpPr>
        <p:grpSpPr>
          <a:xfrm>
            <a:off x="350544" y="3712172"/>
            <a:ext cx="909547" cy="2781983"/>
            <a:chOff x="1320811" y="350875"/>
            <a:chExt cx="1953201" cy="5974151"/>
          </a:xfrm>
          <a:solidFill>
            <a:schemeClr val="bg1"/>
          </a:solidFill>
          <a:effectLst>
            <a:outerShdw blurRad="50800" dist="38100" dir="2700000" algn="tl" rotWithShape="0">
              <a:prstClr val="black">
                <a:alpha val="40000"/>
              </a:prstClr>
            </a:outerShdw>
          </a:effectLst>
        </p:grpSpPr>
        <p:sp>
          <p:nvSpPr>
            <p:cNvPr id="6" name="Rectangle: Rounded Corners 5">
              <a:extLst>
                <a:ext uri="{FF2B5EF4-FFF2-40B4-BE49-F238E27FC236}">
                  <a16:creationId xmlns:a16="http://schemas.microsoft.com/office/drawing/2014/main" id="{61F2D424-C594-B7C9-B4F5-843D457EB42E}"/>
                </a:ext>
              </a:extLst>
            </p:cNvPr>
            <p:cNvSpPr/>
            <p:nvPr/>
          </p:nvSpPr>
          <p:spPr>
            <a:xfrm>
              <a:off x="1403499" y="350875"/>
              <a:ext cx="1775637"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7" name="Rectangle: Rounded Corners 6">
              <a:extLst>
                <a:ext uri="{FF2B5EF4-FFF2-40B4-BE49-F238E27FC236}">
                  <a16:creationId xmlns:a16="http://schemas.microsoft.com/office/drawing/2014/main" id="{8917D266-7388-C9FC-116A-EAB402E90B60}"/>
                </a:ext>
              </a:extLst>
            </p:cNvPr>
            <p:cNvSpPr/>
            <p:nvPr/>
          </p:nvSpPr>
          <p:spPr>
            <a:xfrm>
              <a:off x="1484210" y="598969"/>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Rectangle: Rounded Corners 7">
              <a:extLst>
                <a:ext uri="{FF2B5EF4-FFF2-40B4-BE49-F238E27FC236}">
                  <a16:creationId xmlns:a16="http://schemas.microsoft.com/office/drawing/2014/main" id="{940968F4-9F09-46D4-A85C-9A642D2A19FD}"/>
                </a:ext>
              </a:extLst>
            </p:cNvPr>
            <p:cNvSpPr/>
            <p:nvPr/>
          </p:nvSpPr>
          <p:spPr>
            <a:xfrm>
              <a:off x="1557583" y="839973"/>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9" name="Rectangle: Rounded Corners 8">
              <a:extLst>
                <a:ext uri="{FF2B5EF4-FFF2-40B4-BE49-F238E27FC236}">
                  <a16:creationId xmlns:a16="http://schemas.microsoft.com/office/drawing/2014/main" id="{4BCC5951-9467-07C4-C26B-27B64D6A6204}"/>
                </a:ext>
              </a:extLst>
            </p:cNvPr>
            <p:cNvSpPr/>
            <p:nvPr/>
          </p:nvSpPr>
          <p:spPr>
            <a:xfrm rot="10800000">
              <a:off x="1320811" y="6087470"/>
              <a:ext cx="1953201" cy="237556"/>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ctangle: Rounded Corners 9">
              <a:extLst>
                <a:ext uri="{FF2B5EF4-FFF2-40B4-BE49-F238E27FC236}">
                  <a16:creationId xmlns:a16="http://schemas.microsoft.com/office/drawing/2014/main" id="{01AEC84C-EAF1-C7C7-A712-F7C250E79D3F}"/>
                </a:ext>
              </a:extLst>
            </p:cNvPr>
            <p:cNvSpPr/>
            <p:nvPr/>
          </p:nvSpPr>
          <p:spPr>
            <a:xfrm rot="10800000">
              <a:off x="1490306" y="5859165"/>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1" name="Rectangle: Rounded Corners 10">
              <a:extLst>
                <a:ext uri="{FF2B5EF4-FFF2-40B4-BE49-F238E27FC236}">
                  <a16:creationId xmlns:a16="http://schemas.microsoft.com/office/drawing/2014/main" id="{5DD2C5A6-08A7-1B5C-76D9-9173A5F90E6A}"/>
                </a:ext>
              </a:extLst>
            </p:cNvPr>
            <p:cNvSpPr/>
            <p:nvPr/>
          </p:nvSpPr>
          <p:spPr>
            <a:xfrm rot="10800000">
              <a:off x="1563680" y="5630860"/>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258B38B0-A624-446F-5645-0022E549B692}"/>
                </a:ext>
              </a:extLst>
            </p:cNvPr>
            <p:cNvSpPr/>
            <p:nvPr/>
          </p:nvSpPr>
          <p:spPr>
            <a:xfrm>
              <a:off x="1759263"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A957C11B-38AD-2C52-A59C-6EC344B4F953}"/>
                </a:ext>
              </a:extLst>
            </p:cNvPr>
            <p:cNvSpPr/>
            <p:nvPr/>
          </p:nvSpPr>
          <p:spPr>
            <a:xfrm>
              <a:off x="2042921"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E9CC3635-7A2A-EBF5-E9C9-3474291F57EE}"/>
                </a:ext>
              </a:extLst>
            </p:cNvPr>
            <p:cNvSpPr/>
            <p:nvPr/>
          </p:nvSpPr>
          <p:spPr>
            <a:xfrm>
              <a:off x="2610236"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60E2B8CA-8584-F894-2826-3EAF0329CCB2}"/>
                </a:ext>
              </a:extLst>
            </p:cNvPr>
            <p:cNvSpPr/>
            <p:nvPr/>
          </p:nvSpPr>
          <p:spPr>
            <a:xfrm>
              <a:off x="2326579"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
        <p:nvSpPr>
          <p:cNvPr id="2" name="Title 1">
            <a:extLst>
              <a:ext uri="{FF2B5EF4-FFF2-40B4-BE49-F238E27FC236}">
                <a16:creationId xmlns:a16="http://schemas.microsoft.com/office/drawing/2014/main" id="{EB38864F-AC47-CD78-FB4E-E29C0F31CC66}"/>
              </a:ext>
            </a:extLst>
          </p:cNvPr>
          <p:cNvSpPr>
            <a:spLocks noGrp="1"/>
          </p:cNvSpPr>
          <p:nvPr>
            <p:ph type="title" idx="4294967295"/>
          </p:nvPr>
        </p:nvSpPr>
        <p:spPr>
          <a:xfrm>
            <a:off x="1181100" y="5588778"/>
            <a:ext cx="9750809" cy="905377"/>
          </a:xfrm>
          <a:effectLst>
            <a:outerShdw blurRad="50800" dist="38100" dir="2700000" algn="tl" rotWithShape="0">
              <a:prstClr val="black">
                <a:alpha val="40000"/>
              </a:prstClr>
            </a:outerShdw>
          </a:effectLst>
        </p:spPr>
        <p:txBody>
          <a:bodyPr>
            <a:normAutofit fontScale="90000"/>
          </a:bodyPr>
          <a:lstStyle/>
          <a:p>
            <a:r>
              <a:rPr lang="en-US" sz="5400">
                <a:solidFill>
                  <a:schemeClr val="bg1"/>
                </a:solidFill>
                <a:latin typeface="Arial Black" panose="020B0A04020102020204" pitchFamily="34" charset="0"/>
              </a:rPr>
              <a:t> </a:t>
            </a:r>
            <a:r>
              <a:rPr lang="en-US" sz="5400">
                <a:solidFill>
                  <a:schemeClr val="accent4"/>
                </a:solidFill>
                <a:latin typeface="Arial Black" panose="020B0A04020102020204" pitchFamily="34" charset="0"/>
              </a:rPr>
              <a:t> </a:t>
            </a:r>
            <a:r>
              <a:rPr lang="en-US" sz="5400">
                <a:solidFill>
                  <a:schemeClr val="bg1"/>
                </a:solidFill>
                <a:latin typeface="Arial Black" panose="020B0A04020102020204" pitchFamily="34" charset="0"/>
              </a:rPr>
              <a:t>WE</a:t>
            </a:r>
            <a:r>
              <a:rPr lang="en-US" sz="5400">
                <a:solidFill>
                  <a:schemeClr val="accent4"/>
                </a:solidFill>
                <a:latin typeface="Arial Black" panose="020B0A04020102020204" pitchFamily="34" charset="0"/>
              </a:rPr>
              <a:t> </a:t>
            </a:r>
            <a:r>
              <a:rPr lang="en-US" sz="5400">
                <a:solidFill>
                  <a:schemeClr val="bg1"/>
                </a:solidFill>
                <a:latin typeface="Arial Black" panose="020B0A04020102020204" pitchFamily="34" charset="0"/>
              </a:rPr>
              <a:t>LIFT EACH OTHER UP</a:t>
            </a:r>
          </a:p>
        </p:txBody>
      </p:sp>
    </p:spTree>
    <p:extLst>
      <p:ext uri="{BB962C8B-B14F-4D97-AF65-F5344CB8AC3E}">
        <p14:creationId xmlns:p14="http://schemas.microsoft.com/office/powerpoint/2010/main" val="1316456007"/>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FC7294-00F7-3959-BA0C-ECAEC6CDB4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37862"/>
            <a:ext cx="12192000" cy="8095862"/>
          </a:xfrm>
          <a:prstGeom prst="rect">
            <a:avLst/>
          </a:prstGeom>
        </p:spPr>
      </p:pic>
      <p:sp>
        <p:nvSpPr>
          <p:cNvPr id="30" name="Title 1">
            <a:extLst>
              <a:ext uri="{FF2B5EF4-FFF2-40B4-BE49-F238E27FC236}">
                <a16:creationId xmlns:a16="http://schemas.microsoft.com/office/drawing/2014/main" id="{E2C0C9AD-656C-096F-76D6-A57F7E7B8B7A}"/>
              </a:ext>
            </a:extLst>
          </p:cNvPr>
          <p:cNvSpPr txBox="1">
            <a:spLocks/>
          </p:cNvSpPr>
          <p:nvPr/>
        </p:nvSpPr>
        <p:spPr>
          <a:xfrm>
            <a:off x="3984136" y="5588778"/>
            <a:ext cx="6947773" cy="905377"/>
          </a:xfrm>
          <a:prstGeom prst="rect">
            <a:avLst/>
          </a:prstGeom>
          <a:effectLst>
            <a:outerShdw blurRad="50800" dist="381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r"/>
            <a:r>
              <a:rPr lang="en-US" sz="5400">
                <a:solidFill>
                  <a:schemeClr val="tx2"/>
                </a:solidFill>
                <a:latin typeface="Arial Black" panose="020B0A04020102020204" pitchFamily="34" charset="0"/>
              </a:rPr>
              <a:t> </a:t>
            </a:r>
            <a:r>
              <a:rPr lang="en-US" sz="5400">
                <a:solidFill>
                  <a:schemeClr val="bg1"/>
                </a:solidFill>
                <a:latin typeface="Arial Black" panose="020B0A04020102020204" pitchFamily="34" charset="0"/>
              </a:rPr>
              <a:t>WE</a:t>
            </a:r>
            <a:r>
              <a:rPr lang="en-US" sz="5400">
                <a:solidFill>
                  <a:schemeClr val="tx2"/>
                </a:solidFill>
                <a:latin typeface="Arial Black" panose="020B0A04020102020204" pitchFamily="34" charset="0"/>
              </a:rPr>
              <a:t> </a:t>
            </a:r>
            <a:r>
              <a:rPr kumimoji="0" lang="en-US" sz="5400" b="0" i="0" u="none" strike="noStrike" kern="1200" cap="none" spc="0" normalizeH="0" baseline="0" noProof="0">
                <a:ln>
                  <a:noFill/>
                </a:ln>
                <a:solidFill>
                  <a:prstClr val="white"/>
                </a:solidFill>
                <a:effectLst/>
                <a:uLnTx/>
                <a:uFillTx/>
                <a:latin typeface="Arial Black" panose="020B0A04020102020204" pitchFamily="34" charset="0"/>
                <a:ea typeface="+mj-ea"/>
                <a:cs typeface="+mj-cs"/>
              </a:rPr>
              <a:t>CONNECT</a:t>
            </a:r>
            <a:endParaRPr kumimoji="0" lang="en-US" sz="4400" b="0" i="0" u="none" strike="noStrike" kern="1200" cap="none" spc="0" normalizeH="0" baseline="0" noProof="0">
              <a:ln>
                <a:noFill/>
              </a:ln>
              <a:solidFill>
                <a:prstClr val="white"/>
              </a:solidFill>
              <a:effectLst/>
              <a:uLnTx/>
              <a:uFillTx/>
              <a:latin typeface="Arial Black" panose="020B0A04020102020204" pitchFamily="34" charset="0"/>
              <a:ea typeface="+mj-ea"/>
              <a:cs typeface="+mj-cs"/>
            </a:endParaRPr>
          </a:p>
        </p:txBody>
      </p:sp>
      <p:grpSp>
        <p:nvGrpSpPr>
          <p:cNvPr id="31" name="Group 30">
            <a:extLst>
              <a:ext uri="{FF2B5EF4-FFF2-40B4-BE49-F238E27FC236}">
                <a16:creationId xmlns:a16="http://schemas.microsoft.com/office/drawing/2014/main" id="{92381634-3100-7CFB-D255-94DD0CE00949}"/>
              </a:ext>
            </a:extLst>
          </p:cNvPr>
          <p:cNvGrpSpPr/>
          <p:nvPr/>
        </p:nvGrpSpPr>
        <p:grpSpPr>
          <a:xfrm>
            <a:off x="11076315" y="3781222"/>
            <a:ext cx="909547" cy="2781983"/>
            <a:chOff x="1320811" y="350875"/>
            <a:chExt cx="1953201" cy="5974151"/>
          </a:xfrm>
          <a:solidFill>
            <a:schemeClr val="bg1"/>
          </a:solidFill>
          <a:effectLst>
            <a:outerShdw blurRad="50800" dist="38100" dir="2700000" algn="tl" rotWithShape="0">
              <a:prstClr val="black">
                <a:alpha val="40000"/>
              </a:prstClr>
            </a:outerShdw>
          </a:effectLst>
        </p:grpSpPr>
        <p:sp>
          <p:nvSpPr>
            <p:cNvPr id="32" name="Rectangle: Rounded Corners 31">
              <a:extLst>
                <a:ext uri="{FF2B5EF4-FFF2-40B4-BE49-F238E27FC236}">
                  <a16:creationId xmlns:a16="http://schemas.microsoft.com/office/drawing/2014/main" id="{4E37A232-3EBE-E3E7-B15B-E3C7D40D570E}"/>
                </a:ext>
              </a:extLst>
            </p:cNvPr>
            <p:cNvSpPr/>
            <p:nvPr/>
          </p:nvSpPr>
          <p:spPr>
            <a:xfrm>
              <a:off x="1403499" y="350875"/>
              <a:ext cx="1775637"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3" name="Rectangle: Rounded Corners 32">
              <a:extLst>
                <a:ext uri="{FF2B5EF4-FFF2-40B4-BE49-F238E27FC236}">
                  <a16:creationId xmlns:a16="http://schemas.microsoft.com/office/drawing/2014/main" id="{35B3211E-0C49-748E-C5B6-2350F9BFB472}"/>
                </a:ext>
              </a:extLst>
            </p:cNvPr>
            <p:cNvSpPr/>
            <p:nvPr/>
          </p:nvSpPr>
          <p:spPr>
            <a:xfrm>
              <a:off x="1484210" y="598969"/>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4" name="Rectangle: Rounded Corners 33">
              <a:extLst>
                <a:ext uri="{FF2B5EF4-FFF2-40B4-BE49-F238E27FC236}">
                  <a16:creationId xmlns:a16="http://schemas.microsoft.com/office/drawing/2014/main" id="{A503AF4C-2299-2A77-4CAA-3C843138683E}"/>
                </a:ext>
              </a:extLst>
            </p:cNvPr>
            <p:cNvSpPr/>
            <p:nvPr/>
          </p:nvSpPr>
          <p:spPr>
            <a:xfrm>
              <a:off x="1557583" y="839973"/>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5" name="Rectangle: Rounded Corners 34">
              <a:extLst>
                <a:ext uri="{FF2B5EF4-FFF2-40B4-BE49-F238E27FC236}">
                  <a16:creationId xmlns:a16="http://schemas.microsoft.com/office/drawing/2014/main" id="{45D2776A-5B20-1195-2B6D-6422603BBA82}"/>
                </a:ext>
              </a:extLst>
            </p:cNvPr>
            <p:cNvSpPr/>
            <p:nvPr/>
          </p:nvSpPr>
          <p:spPr>
            <a:xfrm rot="10800000">
              <a:off x="1320811" y="6087470"/>
              <a:ext cx="1953201" cy="237556"/>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6" name="Rectangle: Rounded Corners 35">
              <a:extLst>
                <a:ext uri="{FF2B5EF4-FFF2-40B4-BE49-F238E27FC236}">
                  <a16:creationId xmlns:a16="http://schemas.microsoft.com/office/drawing/2014/main" id="{E95C1361-F75F-9CD8-A8F2-B20998B0B0D6}"/>
                </a:ext>
              </a:extLst>
            </p:cNvPr>
            <p:cNvSpPr/>
            <p:nvPr/>
          </p:nvSpPr>
          <p:spPr>
            <a:xfrm rot="10800000">
              <a:off x="1490306" y="5859165"/>
              <a:ext cx="1614215"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7" name="Rectangle: Rounded Corners 36">
              <a:extLst>
                <a:ext uri="{FF2B5EF4-FFF2-40B4-BE49-F238E27FC236}">
                  <a16:creationId xmlns:a16="http://schemas.microsoft.com/office/drawing/2014/main" id="{171785D2-CB69-76A5-7DBB-CE479FC5A1A2}"/>
                </a:ext>
              </a:extLst>
            </p:cNvPr>
            <p:cNvSpPr/>
            <p:nvPr/>
          </p:nvSpPr>
          <p:spPr>
            <a:xfrm rot="10800000">
              <a:off x="1563680" y="5630860"/>
              <a:ext cx="1467468" cy="17543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8" name="Rectangle 37">
              <a:extLst>
                <a:ext uri="{FF2B5EF4-FFF2-40B4-BE49-F238E27FC236}">
                  <a16:creationId xmlns:a16="http://schemas.microsoft.com/office/drawing/2014/main" id="{157938F5-2605-08D9-7A79-E810C48A3609}"/>
                </a:ext>
              </a:extLst>
            </p:cNvPr>
            <p:cNvSpPr/>
            <p:nvPr/>
          </p:nvSpPr>
          <p:spPr>
            <a:xfrm>
              <a:off x="1759263"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9" name="Rectangle 38">
              <a:extLst>
                <a:ext uri="{FF2B5EF4-FFF2-40B4-BE49-F238E27FC236}">
                  <a16:creationId xmlns:a16="http://schemas.microsoft.com/office/drawing/2014/main" id="{5D36257F-8C24-9DFA-C03A-8BD1EC196C52}"/>
                </a:ext>
              </a:extLst>
            </p:cNvPr>
            <p:cNvSpPr/>
            <p:nvPr/>
          </p:nvSpPr>
          <p:spPr>
            <a:xfrm>
              <a:off x="2042921" y="847063"/>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0" name="Rectangle 39">
              <a:extLst>
                <a:ext uri="{FF2B5EF4-FFF2-40B4-BE49-F238E27FC236}">
                  <a16:creationId xmlns:a16="http://schemas.microsoft.com/office/drawing/2014/main" id="{94031B1A-7319-3F1E-3AA1-F4107AAA7D45}"/>
                </a:ext>
              </a:extLst>
            </p:cNvPr>
            <p:cNvSpPr/>
            <p:nvPr/>
          </p:nvSpPr>
          <p:spPr>
            <a:xfrm>
              <a:off x="2610236"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1" name="Rectangle 40">
              <a:extLst>
                <a:ext uri="{FF2B5EF4-FFF2-40B4-BE49-F238E27FC236}">
                  <a16:creationId xmlns:a16="http://schemas.microsoft.com/office/drawing/2014/main" id="{CCFE5AD3-8FE7-E144-5F97-F98E3B07CF91}"/>
                </a:ext>
              </a:extLst>
            </p:cNvPr>
            <p:cNvSpPr/>
            <p:nvPr/>
          </p:nvSpPr>
          <p:spPr>
            <a:xfrm>
              <a:off x="2326579" y="878794"/>
              <a:ext cx="210312" cy="4823966"/>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Tree>
    <p:extLst>
      <p:ext uri="{BB962C8B-B14F-4D97-AF65-F5344CB8AC3E}">
        <p14:creationId xmlns:p14="http://schemas.microsoft.com/office/powerpoint/2010/main" val="1594956288"/>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6CC96D-BF10-C83E-ED93-5321B4CAC0FF}"/>
              </a:ext>
            </a:extLst>
          </p:cNvPr>
          <p:cNvPicPr>
            <a:picLocks noChangeAspect="1"/>
          </p:cNvPicPr>
          <p:nvPr/>
        </p:nvPicPr>
        <p:blipFill>
          <a:blip r:embed="rId3"/>
          <a:srcRect t="251" b="9749"/>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2687837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41C6-4320-B0C6-0385-EDB3974A8B8C}"/>
              </a:ext>
            </a:extLst>
          </p:cNvPr>
          <p:cNvSpPr>
            <a:spLocks noGrp="1"/>
          </p:cNvSpPr>
          <p:nvPr>
            <p:ph type="title"/>
          </p:nvPr>
        </p:nvSpPr>
        <p:spPr/>
        <p:txBody>
          <a:bodyPr/>
          <a:lstStyle/>
          <a:p>
            <a:r>
              <a:rPr lang="en-US"/>
              <a:t>Housing Supply Gap</a:t>
            </a:r>
          </a:p>
        </p:txBody>
      </p:sp>
      <p:sp>
        <p:nvSpPr>
          <p:cNvPr id="4" name="Text Placeholder 2">
            <a:extLst>
              <a:ext uri="{FF2B5EF4-FFF2-40B4-BE49-F238E27FC236}">
                <a16:creationId xmlns:a16="http://schemas.microsoft.com/office/drawing/2014/main" id="{79C5FBA9-803C-BFC9-EFBF-A66694162863}"/>
              </a:ext>
            </a:extLst>
          </p:cNvPr>
          <p:cNvSpPr txBox="1">
            <a:spLocks/>
          </p:cNvSpPr>
          <p:nvPr/>
        </p:nvSpPr>
        <p:spPr>
          <a:xfrm>
            <a:off x="1" y="5656399"/>
            <a:ext cx="6592185" cy="369498"/>
          </a:xfrm>
          <a:prstGeom prst="rect">
            <a:avLst/>
          </a:prstGeom>
          <a:solidFill>
            <a:schemeClr val="accent1"/>
          </a:solidFill>
        </p:spPr>
        <p:txBody>
          <a:bodyPr vert="horz" lIns="91440" tIns="45720" rIns="91440" bIns="45720" rtlCol="0" anchor="ctr">
            <a:normAutofit fontScale="85000" lnSpcReduction="10000"/>
          </a:bodyPr>
          <a:lstStyle>
            <a:lvl1pPr marL="0" indent="0" algn="l" defTabSz="914400" rtl="0" eaLnBrk="1" latinLnBrk="0" hangingPunct="1">
              <a:lnSpc>
                <a:spcPct val="90000"/>
              </a:lnSpc>
              <a:spcBef>
                <a:spcPts val="1000"/>
              </a:spcBef>
              <a:buFont typeface="Arial" panose="020B0604020202020204" pitchFamily="34" charset="0"/>
              <a:buNone/>
              <a:defRPr sz="18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nSpc>
                <a:spcPct val="100000"/>
              </a:lnSpc>
              <a:spcBef>
                <a:spcPts val="0"/>
              </a:spcBef>
              <a:defRPr/>
            </a:pPr>
            <a:r>
              <a:rPr lang="en-US" b="0"/>
              <a:t>https://nlihc.org/sites/default/files/gap/2025/gap-report_2025_english.pdf</a:t>
            </a:r>
          </a:p>
        </p:txBody>
      </p:sp>
      <p:pic>
        <p:nvPicPr>
          <p:cNvPr id="6" name="Picture 5">
            <a:extLst>
              <a:ext uri="{FF2B5EF4-FFF2-40B4-BE49-F238E27FC236}">
                <a16:creationId xmlns:a16="http://schemas.microsoft.com/office/drawing/2014/main" id="{0534B4BA-F93C-BA86-EEA1-A509FBCFB511}"/>
              </a:ext>
            </a:extLst>
          </p:cNvPr>
          <p:cNvPicPr>
            <a:picLocks noChangeAspect="1"/>
          </p:cNvPicPr>
          <p:nvPr/>
        </p:nvPicPr>
        <p:blipFill>
          <a:blip r:embed="rId3"/>
          <a:stretch>
            <a:fillRect/>
          </a:stretch>
        </p:blipFill>
        <p:spPr>
          <a:xfrm>
            <a:off x="2578853" y="1026942"/>
            <a:ext cx="6150069" cy="4525997"/>
          </a:xfrm>
          <a:prstGeom prst="rect">
            <a:avLst/>
          </a:prstGeom>
        </p:spPr>
      </p:pic>
    </p:spTree>
    <p:extLst>
      <p:ext uri="{BB962C8B-B14F-4D97-AF65-F5344CB8AC3E}">
        <p14:creationId xmlns:p14="http://schemas.microsoft.com/office/powerpoint/2010/main" val="1712168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F2829-CEE3-8B1C-0FE7-279A3EEB7427}"/>
            </a:ext>
          </a:extLst>
        </p:cNvPr>
        <p:cNvGrpSpPr/>
        <p:nvPr/>
      </p:nvGrpSpPr>
      <p:grpSpPr>
        <a:xfrm>
          <a:off x="0" y="0"/>
          <a:ext cx="0" cy="0"/>
          <a:chOff x="0" y="0"/>
          <a:chExt cx="0" cy="0"/>
        </a:xfrm>
      </p:grpSpPr>
      <p:pic>
        <p:nvPicPr>
          <p:cNvPr id="14" name="Content Placeholder 6">
            <a:extLst>
              <a:ext uri="{FF2B5EF4-FFF2-40B4-BE49-F238E27FC236}">
                <a16:creationId xmlns:a16="http://schemas.microsoft.com/office/drawing/2014/main" id="{62FEB4B9-28D1-FEEA-E4B6-E2712DFC742C}"/>
              </a:ext>
            </a:extLst>
          </p:cNvPr>
          <p:cNvPicPr>
            <a:picLocks noChangeAspect="1"/>
          </p:cNvPicPr>
          <p:nvPr/>
        </p:nvPicPr>
        <p:blipFill>
          <a:blip r:embed="rId3">
            <a:alphaModFix/>
            <a:extLst>
              <a:ext uri="{28A0092B-C50C-407E-A947-70E740481C1C}">
                <a14:useLocalDpi xmlns:a14="http://schemas.microsoft.com/office/drawing/2010/main" val="0"/>
              </a:ext>
            </a:extLst>
          </a:blip>
          <a:srcRect l="8279" t="43407" r="780" b="13447"/>
          <a:stretch>
            <a:fillRect/>
          </a:stretch>
        </p:blipFill>
        <p:spPr>
          <a:xfrm>
            <a:off x="2166915" y="887088"/>
            <a:ext cx="9028794" cy="4769311"/>
          </a:xfrm>
          <a:prstGeom prst="rect">
            <a:avLst/>
          </a:prstGeom>
        </p:spPr>
      </p:pic>
      <p:sp>
        <p:nvSpPr>
          <p:cNvPr id="8" name="Text Placeholder 2">
            <a:extLst>
              <a:ext uri="{FF2B5EF4-FFF2-40B4-BE49-F238E27FC236}">
                <a16:creationId xmlns:a16="http://schemas.microsoft.com/office/drawing/2014/main" id="{EAA01487-7532-0291-6792-48D830AD2AAD}"/>
              </a:ext>
            </a:extLst>
          </p:cNvPr>
          <p:cNvSpPr txBox="1">
            <a:spLocks/>
          </p:cNvSpPr>
          <p:nvPr/>
        </p:nvSpPr>
        <p:spPr>
          <a:xfrm>
            <a:off x="1" y="5656399"/>
            <a:ext cx="6858000" cy="369498"/>
          </a:xfrm>
          <a:prstGeom prst="rect">
            <a:avLst/>
          </a:prstGeom>
          <a:solidFill>
            <a:schemeClr val="accent1"/>
          </a:solidFill>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8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0"/>
              <a:t>https://www.jchs.harvard.edu/renter-cost-burdens-are-widespread</a:t>
            </a:r>
          </a:p>
        </p:txBody>
      </p:sp>
      <p:sp>
        <p:nvSpPr>
          <p:cNvPr id="15" name="Rectangle 14">
            <a:extLst>
              <a:ext uri="{FF2B5EF4-FFF2-40B4-BE49-F238E27FC236}">
                <a16:creationId xmlns:a16="http://schemas.microsoft.com/office/drawing/2014/main" id="{EAAE78A5-8280-DED0-22D4-B427871F2D7E}"/>
              </a:ext>
            </a:extLst>
          </p:cNvPr>
          <p:cNvSpPr/>
          <p:nvPr/>
        </p:nvSpPr>
        <p:spPr>
          <a:xfrm>
            <a:off x="9893630" y="843525"/>
            <a:ext cx="1200150" cy="47625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39225B2F-7602-DBC4-C888-37F53E44D9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64480"/>
            <a:ext cx="12192000" cy="1493520"/>
          </a:xfrm>
          <a:prstGeom prst="rect">
            <a:avLst/>
          </a:prstGeom>
        </p:spPr>
      </p:pic>
      <p:sp>
        <p:nvSpPr>
          <p:cNvPr id="22" name="Title 21">
            <a:extLst>
              <a:ext uri="{FF2B5EF4-FFF2-40B4-BE49-F238E27FC236}">
                <a16:creationId xmlns:a16="http://schemas.microsoft.com/office/drawing/2014/main" id="{A51E9703-6D84-BABD-D650-AA060CD97BB9}"/>
              </a:ext>
            </a:extLst>
          </p:cNvPr>
          <p:cNvSpPr>
            <a:spLocks noGrp="1"/>
          </p:cNvSpPr>
          <p:nvPr>
            <p:ph type="title"/>
          </p:nvPr>
        </p:nvSpPr>
        <p:spPr/>
        <p:txBody>
          <a:bodyPr/>
          <a:lstStyle/>
          <a:p>
            <a:r>
              <a:rPr lang="en-US"/>
              <a:t>Renters Are Increasingly Cost Burdened</a:t>
            </a:r>
          </a:p>
        </p:txBody>
      </p:sp>
    </p:spTree>
    <p:extLst>
      <p:ext uri="{BB962C8B-B14F-4D97-AF65-F5344CB8AC3E}">
        <p14:creationId xmlns:p14="http://schemas.microsoft.com/office/powerpoint/2010/main" val="2346786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 Placeholder 2">
            <a:extLst>
              <a:ext uri="{FF2B5EF4-FFF2-40B4-BE49-F238E27FC236}">
                <a16:creationId xmlns:a16="http://schemas.microsoft.com/office/drawing/2014/main" id="{EC3AF738-6B8A-55FC-FBD8-B75B74938939}"/>
              </a:ext>
            </a:extLst>
          </p:cNvPr>
          <p:cNvSpPr txBox="1">
            <a:spLocks/>
          </p:cNvSpPr>
          <p:nvPr/>
        </p:nvSpPr>
        <p:spPr>
          <a:xfrm>
            <a:off x="0" y="5656399"/>
            <a:ext cx="7602279" cy="369498"/>
          </a:xfrm>
          <a:prstGeom prst="rect">
            <a:avLst/>
          </a:prstGeom>
          <a:solidFill>
            <a:schemeClr val="accent1"/>
          </a:solidFill>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8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rPr>
              <a:t>https://www.jchs.harvard.edu/renters-are-spending-more-income-housing</a:t>
            </a:r>
          </a:p>
        </p:txBody>
      </p:sp>
      <p:sp>
        <p:nvSpPr>
          <p:cNvPr id="32" name="Title 31">
            <a:extLst>
              <a:ext uri="{FF2B5EF4-FFF2-40B4-BE49-F238E27FC236}">
                <a16:creationId xmlns:a16="http://schemas.microsoft.com/office/drawing/2014/main" id="{4B9A47ED-A729-8226-81AA-6F01C2CBB6F8}"/>
              </a:ext>
            </a:extLst>
          </p:cNvPr>
          <p:cNvSpPr>
            <a:spLocks noGrp="1"/>
          </p:cNvSpPr>
          <p:nvPr>
            <p:ph type="title"/>
          </p:nvPr>
        </p:nvSpPr>
        <p:spPr/>
        <p:txBody>
          <a:bodyPr/>
          <a:lstStyle/>
          <a:p>
            <a:r>
              <a:rPr lang="en-US"/>
              <a:t>Income Is Not Keeping Pace with Rent</a:t>
            </a:r>
          </a:p>
        </p:txBody>
      </p:sp>
      <p:pic>
        <p:nvPicPr>
          <p:cNvPr id="37" name="Picture 36">
            <a:extLst>
              <a:ext uri="{FF2B5EF4-FFF2-40B4-BE49-F238E27FC236}">
                <a16:creationId xmlns:a16="http://schemas.microsoft.com/office/drawing/2014/main" id="{A3C7247A-ED94-E789-0BC9-DAA6BB81D7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722" y="2085665"/>
            <a:ext cx="9380733" cy="2286309"/>
          </a:xfrm>
          <a:prstGeom prst="rect">
            <a:avLst/>
          </a:prstGeom>
        </p:spPr>
      </p:pic>
    </p:spTree>
    <p:extLst>
      <p:ext uri="{BB962C8B-B14F-4D97-AF65-F5344CB8AC3E}">
        <p14:creationId xmlns:p14="http://schemas.microsoft.com/office/powerpoint/2010/main" val="398695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C1479F1-6A43-659D-7296-376D34FE3BE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tretch>
            <a:fillRect/>
          </a:stretch>
        </p:blipFill>
        <p:spPr>
          <a:xfrm>
            <a:off x="1563415" y="0"/>
            <a:ext cx="9065170" cy="6037545"/>
          </a:xfrm>
          <a:prstGeom prst="rect">
            <a:avLst/>
          </a:prstGeom>
        </p:spPr>
      </p:pic>
    </p:spTree>
    <p:extLst>
      <p:ext uri="{BB962C8B-B14F-4D97-AF65-F5344CB8AC3E}">
        <p14:creationId xmlns:p14="http://schemas.microsoft.com/office/powerpoint/2010/main" val="3341468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1EECC54E-EC83-38D5-2DE8-A8780EDFADC8}"/>
              </a:ext>
            </a:extLst>
          </p:cNvPr>
          <p:cNvPicPr>
            <a:picLocks noGrp="1" noChangeAspect="1"/>
          </p:cNvPicPr>
          <p:nvPr>
            <p:ph idx="10"/>
          </p:nvPr>
        </p:nvPicPr>
        <p:blipFill>
          <a:blip r:embed="rId3">
            <a:extLst>
              <a:ext uri="{28A0092B-C50C-407E-A947-70E740481C1C}">
                <a14:useLocalDpi xmlns:a14="http://schemas.microsoft.com/office/drawing/2010/main" val="0"/>
              </a:ext>
            </a:extLst>
          </a:blip>
          <a:stretch>
            <a:fillRect/>
          </a:stretch>
        </p:blipFill>
        <p:spPr>
          <a:xfrm>
            <a:off x="1546216" y="0"/>
            <a:ext cx="9099568" cy="6060455"/>
          </a:xfrm>
          <a:prstGeom prst="rect">
            <a:avLst/>
          </a:prstGeom>
        </p:spPr>
      </p:pic>
    </p:spTree>
    <p:extLst>
      <p:ext uri="{BB962C8B-B14F-4D97-AF65-F5344CB8AC3E}">
        <p14:creationId xmlns:p14="http://schemas.microsoft.com/office/powerpoint/2010/main" val="3397170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7FBC35-8044-8C89-C1EC-8981E75170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64480"/>
            <a:ext cx="12192000" cy="1493520"/>
          </a:xfrm>
          <a:prstGeom prst="rect">
            <a:avLst/>
          </a:prstGeom>
        </p:spPr>
      </p:pic>
      <p:sp>
        <p:nvSpPr>
          <p:cNvPr id="3" name="Title 2">
            <a:extLst>
              <a:ext uri="{FF2B5EF4-FFF2-40B4-BE49-F238E27FC236}">
                <a16:creationId xmlns:a16="http://schemas.microsoft.com/office/drawing/2014/main" id="{C67B71B7-4FCE-A517-B67D-CEBC87B497F8}"/>
              </a:ext>
            </a:extLst>
          </p:cNvPr>
          <p:cNvSpPr>
            <a:spLocks noGrp="1"/>
          </p:cNvSpPr>
          <p:nvPr>
            <p:ph type="title"/>
          </p:nvPr>
        </p:nvSpPr>
        <p:spPr/>
        <p:txBody>
          <a:bodyPr/>
          <a:lstStyle/>
          <a:p>
            <a:r>
              <a:rPr lang="en-US"/>
              <a:t>Estimated U.S. Homeless Population</a:t>
            </a:r>
          </a:p>
        </p:txBody>
      </p:sp>
      <p:graphicFrame>
        <p:nvGraphicFramePr>
          <p:cNvPr id="7" name="Chart 1">
            <a:extLst>
              <a:ext uri="{FF2B5EF4-FFF2-40B4-BE49-F238E27FC236}">
                <a16:creationId xmlns:a16="http://schemas.microsoft.com/office/drawing/2014/main" id="{CF01B540-A21E-9EAF-351A-99BAECD82642}"/>
              </a:ext>
            </a:extLst>
          </p:cNvPr>
          <p:cNvGraphicFramePr/>
          <p:nvPr>
            <p:extLst>
              <p:ext uri="{D42A27DB-BD31-4B8C-83A1-F6EECF244321}">
                <p14:modId xmlns:p14="http://schemas.microsoft.com/office/powerpoint/2010/main" val="1521554693"/>
              </p:ext>
            </p:extLst>
          </p:nvPr>
        </p:nvGraphicFramePr>
        <p:xfrm>
          <a:off x="126851" y="1146628"/>
          <a:ext cx="11718785" cy="4435515"/>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532726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28D61A3-E544-120D-020F-3706D7E017F0}"/>
              </a:ext>
            </a:extLst>
          </p:cNvPr>
          <p:cNvPicPr>
            <a:picLocks noChangeAspect="1"/>
          </p:cNvPicPr>
          <p:nvPr/>
        </p:nvPicPr>
        <p:blipFill>
          <a:blip r:embed="rId3"/>
          <a:stretch>
            <a:fillRect/>
          </a:stretch>
        </p:blipFill>
        <p:spPr>
          <a:xfrm>
            <a:off x="0" y="0"/>
            <a:ext cx="12192000" cy="6858000"/>
          </a:xfrm>
          <a:prstGeom prst="rect">
            <a:avLst/>
          </a:prstGeom>
        </p:spPr>
      </p:pic>
      <p:sp>
        <p:nvSpPr>
          <p:cNvPr id="2" name="Content Placeholder 1">
            <a:extLst>
              <a:ext uri="{FF2B5EF4-FFF2-40B4-BE49-F238E27FC236}">
                <a16:creationId xmlns:a16="http://schemas.microsoft.com/office/drawing/2014/main" id="{59ABC2BC-8E1B-DBCF-882E-B287E1170867}"/>
              </a:ext>
            </a:extLst>
          </p:cNvPr>
          <p:cNvSpPr>
            <a:spLocks noGrp="1"/>
          </p:cNvSpPr>
          <p:nvPr>
            <p:ph sz="quarter" idx="10"/>
          </p:nvPr>
        </p:nvSpPr>
        <p:spPr/>
        <p:txBody>
          <a:bodyPr/>
          <a:lstStyle/>
          <a:p>
            <a:endParaRPr lang="en-US" dirty="0"/>
          </a:p>
          <a:p>
            <a:endParaRPr lang="en-US" dirty="0"/>
          </a:p>
        </p:txBody>
      </p:sp>
    </p:spTree>
    <p:extLst>
      <p:ext uri="{BB962C8B-B14F-4D97-AF65-F5344CB8AC3E}">
        <p14:creationId xmlns:p14="http://schemas.microsoft.com/office/powerpoint/2010/main" val="1636642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70824-45A6-5A41-AC41-75FFD7CCA5F3}"/>
            </a:ext>
          </a:extLst>
        </p:cNvPr>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0A8DD33D-D1AE-B8D9-70E8-8FD4F1CB5FB5}"/>
              </a:ext>
            </a:extLst>
          </p:cNvPr>
          <p:cNvGraphicFramePr>
            <a:graphicFrameLocks/>
          </p:cNvGraphicFramePr>
          <p:nvPr/>
        </p:nvGraphicFramePr>
        <p:xfrm>
          <a:off x="546352" y="3529138"/>
          <a:ext cx="11099296" cy="1463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F7EE92A5-F5FB-71E8-47D2-9E0F12B2517D}"/>
              </a:ext>
            </a:extLst>
          </p:cNvPr>
          <p:cNvSpPr txBox="1">
            <a:spLocks/>
          </p:cNvSpPr>
          <p:nvPr/>
        </p:nvSpPr>
        <p:spPr>
          <a:xfrm>
            <a:off x="4138295" y="387087"/>
            <a:ext cx="6888944" cy="1196859"/>
          </a:xfrm>
          <a:prstGeom prst="rect">
            <a:avLst/>
          </a:prstGeom>
        </p:spPr>
        <p:txBody>
          <a:bodyPr vert="horz" lIns="60960" tIns="30480" rIns="60960" bIns="30480" rtlCol="0" anchor="ctr">
            <a:noAutofit/>
          </a:bodyPr>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defTabSz="609630">
              <a:defRPr/>
            </a:pPr>
            <a:r>
              <a:rPr lang="en-US" sz="3550">
                <a:solidFill>
                  <a:sysClr val="windowText" lastClr="000000"/>
                </a:solidFill>
                <a:latin typeface="Arial Black"/>
              </a:rPr>
              <a:t>Washington Dynamics</a:t>
            </a:r>
            <a:endParaRPr lang="en-US" sz="3550">
              <a:solidFill>
                <a:sysClr val="windowText" lastClr="000000"/>
              </a:solidFill>
              <a:latin typeface="Arial Black" panose="020B0A04020102020204" pitchFamily="34" charset="0"/>
            </a:endParaRPr>
          </a:p>
        </p:txBody>
      </p:sp>
      <p:graphicFrame>
        <p:nvGraphicFramePr>
          <p:cNvPr id="3" name="Diagram 2">
            <a:extLst>
              <a:ext uri="{FF2B5EF4-FFF2-40B4-BE49-F238E27FC236}">
                <a16:creationId xmlns:a16="http://schemas.microsoft.com/office/drawing/2014/main" id="{B237CA04-FB96-4CE1-75A7-E5D1E440C26F}"/>
              </a:ext>
            </a:extLst>
          </p:cNvPr>
          <p:cNvGraphicFramePr/>
          <p:nvPr>
            <p:extLst>
              <p:ext uri="{D42A27DB-BD31-4B8C-83A1-F6EECF244321}">
                <p14:modId xmlns:p14="http://schemas.microsoft.com/office/powerpoint/2010/main" val="3398366095"/>
              </p:ext>
            </p:extLst>
          </p:nvPr>
        </p:nvGraphicFramePr>
        <p:xfrm>
          <a:off x="4044351" y="1588600"/>
          <a:ext cx="7467945" cy="35686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1" name="Picture 10" descr="A round sign with a eagle and a flag on it&#10;&#10;AI-generated content may be incorrect.">
            <a:extLst>
              <a:ext uri="{FF2B5EF4-FFF2-40B4-BE49-F238E27FC236}">
                <a16:creationId xmlns:a16="http://schemas.microsoft.com/office/drawing/2014/main" id="{C19311CF-DABE-485B-4EFD-93C5983ABD5C}"/>
              </a:ext>
            </a:extLst>
          </p:cNvPr>
          <p:cNvPicPr>
            <a:picLocks noChangeAspect="1"/>
          </p:cNvPicPr>
          <p:nvPr/>
        </p:nvPicPr>
        <p:blipFill>
          <a:blip r:embed="rId12"/>
          <a:stretch>
            <a:fillRect/>
          </a:stretch>
        </p:blipFill>
        <p:spPr>
          <a:xfrm>
            <a:off x="-5807" y="2986668"/>
            <a:ext cx="3898727" cy="2390385"/>
          </a:xfrm>
          <a:prstGeom prst="rect">
            <a:avLst/>
          </a:prstGeom>
        </p:spPr>
      </p:pic>
      <p:pic>
        <p:nvPicPr>
          <p:cNvPr id="12" name="Picture 11" descr="A close up of a podium&#10;&#10;AI-generated content may be incorrect.">
            <a:extLst>
              <a:ext uri="{FF2B5EF4-FFF2-40B4-BE49-F238E27FC236}">
                <a16:creationId xmlns:a16="http://schemas.microsoft.com/office/drawing/2014/main" id="{8117A263-D527-77AF-468B-6DF8DF9E96AD}"/>
              </a:ext>
            </a:extLst>
          </p:cNvPr>
          <p:cNvPicPr>
            <a:picLocks noChangeAspect="1"/>
          </p:cNvPicPr>
          <p:nvPr/>
        </p:nvPicPr>
        <p:blipFill>
          <a:blip r:embed="rId13"/>
          <a:stretch>
            <a:fillRect/>
          </a:stretch>
        </p:blipFill>
        <p:spPr>
          <a:xfrm>
            <a:off x="0" y="880206"/>
            <a:ext cx="3887114" cy="2106462"/>
          </a:xfrm>
          <a:prstGeom prst="rect">
            <a:avLst/>
          </a:prstGeom>
        </p:spPr>
      </p:pic>
    </p:spTree>
    <p:extLst>
      <p:ext uri="{BB962C8B-B14F-4D97-AF65-F5344CB8AC3E}">
        <p14:creationId xmlns:p14="http://schemas.microsoft.com/office/powerpoint/2010/main" val="648365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1000"/>
                                  </p:stCondLst>
                                  <p:childTnLst>
                                    <p:set>
                                      <p:cBhvr>
                                        <p:cTn id="6" dur="1" fill="hold">
                                          <p:stCondLst>
                                            <p:cond delay="0"/>
                                          </p:stCondLst>
                                        </p:cTn>
                                        <p:tgtEl>
                                          <p:spTgt spid="6">
                                            <p:graphicEl>
                                              <a:dgm id="{0E28A792-E5C9-4317-89D1-0ED7F62A5464}"/>
                                            </p:graphicEl>
                                          </p:spTgt>
                                        </p:tgtEl>
                                        <p:attrNameLst>
                                          <p:attrName>style.visibility</p:attrName>
                                        </p:attrNameLst>
                                      </p:cBhvr>
                                      <p:to>
                                        <p:strVal val="visible"/>
                                      </p:to>
                                    </p:set>
                                    <p:animEffect transition="in" filter="wipe(left)">
                                      <p:cBhvr>
                                        <p:cTn id="7" dur="1000"/>
                                        <p:tgtEl>
                                          <p:spTgt spid="6">
                                            <p:graphicEl>
                                              <a:dgm id="{0E28A792-E5C9-4317-89D1-0ED7F62A54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59C218-49C5-EA24-E178-DD249A1EF0FC}"/>
              </a:ext>
            </a:extLst>
          </p:cNvPr>
          <p:cNvSpPr>
            <a:spLocks noGrp="1"/>
          </p:cNvSpPr>
          <p:nvPr>
            <p:ph type="title"/>
          </p:nvPr>
        </p:nvSpPr>
        <p:spPr/>
        <p:txBody>
          <a:bodyPr/>
          <a:lstStyle/>
          <a:p>
            <a:r>
              <a:rPr lang="en-US">
                <a:cs typeface="Arial"/>
              </a:rPr>
              <a:t> 2 Housing Bills/2 Chambers</a:t>
            </a:r>
            <a:endParaRPr lang="en-US"/>
          </a:p>
        </p:txBody>
      </p:sp>
      <p:sp>
        <p:nvSpPr>
          <p:cNvPr id="5" name="Text Placeholder 4">
            <a:extLst>
              <a:ext uri="{FF2B5EF4-FFF2-40B4-BE49-F238E27FC236}">
                <a16:creationId xmlns:a16="http://schemas.microsoft.com/office/drawing/2014/main" id="{C0406439-376E-033D-7386-E1D25A2A6797}"/>
              </a:ext>
            </a:extLst>
          </p:cNvPr>
          <p:cNvSpPr>
            <a:spLocks noGrp="1"/>
          </p:cNvSpPr>
          <p:nvPr>
            <p:ph type="body" idx="1"/>
          </p:nvPr>
        </p:nvSpPr>
        <p:spPr>
          <a:xfrm>
            <a:off x="515324" y="1629037"/>
            <a:ext cx="4571999" cy="823912"/>
          </a:xfrm>
        </p:spPr>
        <p:txBody>
          <a:bodyPr/>
          <a:lstStyle/>
          <a:p>
            <a:r>
              <a:rPr lang="en-US">
                <a:latin typeface="Arial Black"/>
              </a:rPr>
              <a:t>Housing for the 21st Century Act</a:t>
            </a:r>
            <a:endParaRPr lang="en-US"/>
          </a:p>
        </p:txBody>
      </p:sp>
      <p:sp>
        <p:nvSpPr>
          <p:cNvPr id="2" name="Content Placeholder 1">
            <a:extLst>
              <a:ext uri="{FF2B5EF4-FFF2-40B4-BE49-F238E27FC236}">
                <a16:creationId xmlns:a16="http://schemas.microsoft.com/office/drawing/2014/main" id="{3677D28B-D20C-BB99-BC03-15FF666A281D}"/>
              </a:ext>
            </a:extLst>
          </p:cNvPr>
          <p:cNvSpPr>
            <a:spLocks noGrp="1"/>
          </p:cNvSpPr>
          <p:nvPr>
            <p:ph sz="half" idx="2"/>
          </p:nvPr>
        </p:nvSpPr>
        <p:spPr>
          <a:xfrm>
            <a:off x="390938" y="2505075"/>
            <a:ext cx="4572000" cy="3657600"/>
          </a:xfrm>
        </p:spPr>
        <p:txBody>
          <a:bodyPr vert="horz" lIns="91440" tIns="45720" rIns="91440" bIns="45720" rtlCol="0" anchor="t">
            <a:normAutofit/>
          </a:bodyPr>
          <a:lstStyle/>
          <a:p>
            <a:r>
              <a:rPr lang="en-US" sz="2000">
                <a:cs typeface="Arial"/>
              </a:rPr>
              <a:t>Introduced by House Financial Services Leadership (Authorizers)</a:t>
            </a:r>
          </a:p>
          <a:p>
            <a:r>
              <a:rPr lang="en-US" sz="2000" b="1">
                <a:solidFill>
                  <a:srgbClr val="C00000"/>
                </a:solidFill>
                <a:cs typeface="Arial"/>
              </a:rPr>
              <a:t>Chair French Hill (R-AR)</a:t>
            </a:r>
          </a:p>
          <a:p>
            <a:r>
              <a:rPr lang="en-US" sz="2000" b="1">
                <a:solidFill>
                  <a:srgbClr val="0070C0"/>
                </a:solidFill>
                <a:cs typeface="Arial"/>
              </a:rPr>
              <a:t>Ranking Member Maxine Waters (D-CA)</a:t>
            </a:r>
          </a:p>
          <a:p>
            <a:r>
              <a:rPr lang="en-US" sz="2000" b="1">
                <a:solidFill>
                  <a:srgbClr val="C00000"/>
                </a:solidFill>
                <a:cs typeface="Arial"/>
              </a:rPr>
              <a:t>Chair Mike Flood (R-NE)</a:t>
            </a:r>
          </a:p>
          <a:p>
            <a:r>
              <a:rPr lang="en-US" sz="2000" b="1">
                <a:solidFill>
                  <a:srgbClr val="0070C0"/>
                </a:solidFill>
                <a:cs typeface="Arial"/>
              </a:rPr>
              <a:t>Ranking Member Emanuel Cleaver (D-MO)</a:t>
            </a:r>
          </a:p>
          <a:p>
            <a:pPr lvl="1">
              <a:buFont typeface="Courier New" panose="020B0604020202020204" pitchFamily="34" charset="0"/>
              <a:buChar char="o"/>
            </a:pPr>
            <a:endParaRPr lang="en-US">
              <a:cs typeface="Arial"/>
            </a:endParaRPr>
          </a:p>
          <a:p>
            <a:pPr lvl="2">
              <a:buFont typeface="Wingdings" panose="020B0604020202020204" pitchFamily="34" charset="0"/>
              <a:buChar char="§"/>
            </a:pPr>
            <a:endParaRPr lang="en-US">
              <a:cs typeface="Arial"/>
            </a:endParaRPr>
          </a:p>
          <a:p>
            <a:endParaRPr lang="en-US">
              <a:cs typeface="Arial"/>
            </a:endParaRPr>
          </a:p>
          <a:p>
            <a:endParaRPr lang="en-US">
              <a:cs typeface="Arial"/>
            </a:endParaRPr>
          </a:p>
          <a:p>
            <a:endParaRPr lang="en-US">
              <a:cs typeface="Arial"/>
            </a:endParaRPr>
          </a:p>
          <a:p>
            <a:endParaRPr lang="en-US">
              <a:cs typeface="Arial"/>
            </a:endParaRPr>
          </a:p>
          <a:p>
            <a:endParaRPr lang="en-US">
              <a:cs typeface="Arial"/>
            </a:endParaRPr>
          </a:p>
          <a:p>
            <a:pPr lvl="2">
              <a:buFont typeface="Wingdings" panose="020B0604020202020204" pitchFamily="34" charset="0"/>
              <a:buChar char="§"/>
            </a:pPr>
            <a:endParaRPr lang="en-US">
              <a:cs typeface="Arial"/>
            </a:endParaRPr>
          </a:p>
        </p:txBody>
      </p:sp>
      <p:sp>
        <p:nvSpPr>
          <p:cNvPr id="6" name="Text Placeholder 5">
            <a:extLst>
              <a:ext uri="{FF2B5EF4-FFF2-40B4-BE49-F238E27FC236}">
                <a16:creationId xmlns:a16="http://schemas.microsoft.com/office/drawing/2014/main" id="{D6309C87-43B6-4911-FC7E-514C73498B45}"/>
              </a:ext>
            </a:extLst>
          </p:cNvPr>
          <p:cNvSpPr>
            <a:spLocks noGrp="1"/>
          </p:cNvSpPr>
          <p:nvPr>
            <p:ph type="body" sz="quarter" idx="3"/>
          </p:nvPr>
        </p:nvSpPr>
        <p:spPr>
          <a:xfrm>
            <a:off x="4960792" y="1305382"/>
            <a:ext cx="3811380" cy="823912"/>
          </a:xfrm>
        </p:spPr>
        <p:txBody>
          <a:bodyPr/>
          <a:lstStyle/>
          <a:p>
            <a:r>
              <a:rPr lang="en-US">
                <a:latin typeface="Arial Black"/>
              </a:rPr>
              <a:t>ROAD to Housing Act</a:t>
            </a:r>
            <a:endParaRPr lang="en-US"/>
          </a:p>
        </p:txBody>
      </p:sp>
      <p:sp>
        <p:nvSpPr>
          <p:cNvPr id="7" name="Content Placeholder 6">
            <a:extLst>
              <a:ext uri="{FF2B5EF4-FFF2-40B4-BE49-F238E27FC236}">
                <a16:creationId xmlns:a16="http://schemas.microsoft.com/office/drawing/2014/main" id="{1DE09CDA-732D-E109-56A4-9D1F1D6150E0}"/>
              </a:ext>
            </a:extLst>
          </p:cNvPr>
          <p:cNvSpPr>
            <a:spLocks noGrp="1"/>
          </p:cNvSpPr>
          <p:nvPr>
            <p:ph sz="quarter" idx="4"/>
          </p:nvPr>
        </p:nvSpPr>
        <p:spPr>
          <a:xfrm>
            <a:off x="4941229" y="2478087"/>
            <a:ext cx="3811380" cy="3684588"/>
          </a:xfrm>
        </p:spPr>
        <p:txBody>
          <a:bodyPr vert="horz" lIns="91440" tIns="45720" rIns="91440" bIns="45720" rtlCol="0" anchor="t">
            <a:normAutofit/>
          </a:bodyPr>
          <a:lstStyle/>
          <a:p>
            <a:r>
              <a:rPr lang="en-US" sz="2000">
                <a:cs typeface="Arial"/>
              </a:rPr>
              <a:t>Introduced by Senate Banking, HUD Committee (Authorizers)</a:t>
            </a:r>
          </a:p>
          <a:p>
            <a:r>
              <a:rPr lang="en-US" sz="2000" b="1">
                <a:solidFill>
                  <a:srgbClr val="0070C0"/>
                </a:solidFill>
                <a:cs typeface="Arial"/>
              </a:rPr>
              <a:t>Sen. Elizabeth Warren</a:t>
            </a:r>
            <a:r>
              <a:rPr lang="en-US" sz="2000">
                <a:cs typeface="Arial"/>
              </a:rPr>
              <a:t> </a:t>
            </a:r>
            <a:r>
              <a:rPr lang="en-US" sz="2000" b="1">
                <a:solidFill>
                  <a:srgbClr val="0070C0"/>
                </a:solidFill>
                <a:cs typeface="Arial"/>
              </a:rPr>
              <a:t>(D-MA)</a:t>
            </a:r>
          </a:p>
          <a:p>
            <a:r>
              <a:rPr lang="en-US" sz="2000" b="1">
                <a:solidFill>
                  <a:srgbClr val="C00000"/>
                </a:solidFill>
                <a:cs typeface="Arial"/>
              </a:rPr>
              <a:t>Sen. Tim Scott (R-SC)</a:t>
            </a:r>
          </a:p>
        </p:txBody>
      </p:sp>
      <p:pic>
        <p:nvPicPr>
          <p:cNvPr id="8" name="Picture 7" descr="Two men in suits and ties&#10;&#10;AI-generated content may be incorrect.">
            <a:extLst>
              <a:ext uri="{FF2B5EF4-FFF2-40B4-BE49-F238E27FC236}">
                <a16:creationId xmlns:a16="http://schemas.microsoft.com/office/drawing/2014/main" id="{FCCEB2EE-9450-C865-EE48-957C0FDC7062}"/>
              </a:ext>
            </a:extLst>
          </p:cNvPr>
          <p:cNvPicPr>
            <a:picLocks noChangeAspect="1"/>
          </p:cNvPicPr>
          <p:nvPr/>
        </p:nvPicPr>
        <p:blipFill>
          <a:blip r:embed="rId3"/>
          <a:stretch>
            <a:fillRect/>
          </a:stretch>
        </p:blipFill>
        <p:spPr>
          <a:xfrm>
            <a:off x="8761576" y="1800191"/>
            <a:ext cx="3454890" cy="1941535"/>
          </a:xfrm>
          <a:prstGeom prst="rect">
            <a:avLst/>
          </a:prstGeom>
        </p:spPr>
      </p:pic>
      <p:pic>
        <p:nvPicPr>
          <p:cNvPr id="9" name="Picture 8" descr="A person and person sitting at a podium&#10;&#10;AI-generated content may be incorrect.">
            <a:extLst>
              <a:ext uri="{FF2B5EF4-FFF2-40B4-BE49-F238E27FC236}">
                <a16:creationId xmlns:a16="http://schemas.microsoft.com/office/drawing/2014/main" id="{19A4A46F-7C47-CBAB-D309-C885EA30D7C0}"/>
              </a:ext>
            </a:extLst>
          </p:cNvPr>
          <p:cNvPicPr>
            <a:picLocks noChangeAspect="1"/>
          </p:cNvPicPr>
          <p:nvPr/>
        </p:nvPicPr>
        <p:blipFill>
          <a:blip r:embed="rId4"/>
          <a:stretch>
            <a:fillRect/>
          </a:stretch>
        </p:blipFill>
        <p:spPr>
          <a:xfrm>
            <a:off x="8756421" y="3726785"/>
            <a:ext cx="3447268" cy="2295004"/>
          </a:xfrm>
          <a:prstGeom prst="rect">
            <a:avLst/>
          </a:prstGeom>
        </p:spPr>
      </p:pic>
      <p:pic>
        <p:nvPicPr>
          <p:cNvPr id="10" name="Picture 9" descr="A person and person sitting at a table&#10;&#10;AI-generated content may be incorrect.">
            <a:extLst>
              <a:ext uri="{FF2B5EF4-FFF2-40B4-BE49-F238E27FC236}">
                <a16:creationId xmlns:a16="http://schemas.microsoft.com/office/drawing/2014/main" id="{4FF5CB15-0BDE-D927-88E7-4604189BCCEE}"/>
              </a:ext>
            </a:extLst>
          </p:cNvPr>
          <p:cNvPicPr>
            <a:picLocks noChangeAspect="1"/>
          </p:cNvPicPr>
          <p:nvPr/>
        </p:nvPicPr>
        <p:blipFill>
          <a:blip r:embed="rId5"/>
          <a:stretch>
            <a:fillRect/>
          </a:stretch>
        </p:blipFill>
        <p:spPr>
          <a:xfrm>
            <a:off x="5781489" y="4060812"/>
            <a:ext cx="2971120" cy="1960977"/>
          </a:xfrm>
          <a:prstGeom prst="rect">
            <a:avLst/>
          </a:prstGeom>
        </p:spPr>
      </p:pic>
    </p:spTree>
    <p:extLst>
      <p:ext uri="{BB962C8B-B14F-4D97-AF65-F5344CB8AC3E}">
        <p14:creationId xmlns:p14="http://schemas.microsoft.com/office/powerpoint/2010/main" val="452545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59C218-49C5-EA24-E178-DD249A1EF0FC}"/>
              </a:ext>
            </a:extLst>
          </p:cNvPr>
          <p:cNvSpPr>
            <a:spLocks noGrp="1"/>
          </p:cNvSpPr>
          <p:nvPr>
            <p:ph type="title"/>
          </p:nvPr>
        </p:nvSpPr>
        <p:spPr/>
        <p:txBody>
          <a:bodyPr/>
          <a:lstStyle/>
          <a:p>
            <a:r>
              <a:rPr lang="en-US">
                <a:cs typeface="Arial"/>
              </a:rPr>
              <a:t> 21</a:t>
            </a:r>
            <a:r>
              <a:rPr lang="en-US" baseline="30000">
                <a:cs typeface="Arial"/>
              </a:rPr>
              <a:t>st</a:t>
            </a:r>
            <a:r>
              <a:rPr lang="en-US">
                <a:cs typeface="Arial"/>
              </a:rPr>
              <a:t> Century Road to Housing Act</a:t>
            </a:r>
            <a:endParaRPr lang="en-US"/>
          </a:p>
        </p:txBody>
      </p:sp>
      <p:sp>
        <p:nvSpPr>
          <p:cNvPr id="26" name="Rectangle 10">
            <a:extLst>
              <a:ext uri="{FF2B5EF4-FFF2-40B4-BE49-F238E27FC236}">
                <a16:creationId xmlns:a16="http://schemas.microsoft.com/office/drawing/2014/main" id="{89521D20-3A8A-3EC1-35E2-412051464907}"/>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2" name="Rectangle 13">
            <a:extLst>
              <a:ext uri="{FF2B5EF4-FFF2-40B4-BE49-F238E27FC236}">
                <a16:creationId xmlns:a16="http://schemas.microsoft.com/office/drawing/2014/main" id="{AB4F92F5-59CF-E8B9-DA74-807B85950F4F}"/>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5" name="TextBox 34">
            <a:extLst>
              <a:ext uri="{FF2B5EF4-FFF2-40B4-BE49-F238E27FC236}">
                <a16:creationId xmlns:a16="http://schemas.microsoft.com/office/drawing/2014/main" id="{35976D05-2380-E3C8-2700-4F52505BAFC1}"/>
              </a:ext>
            </a:extLst>
          </p:cNvPr>
          <p:cNvSpPr txBox="1"/>
          <p:nvPr/>
        </p:nvSpPr>
        <p:spPr>
          <a:xfrm>
            <a:off x="606652" y="1459716"/>
            <a:ext cx="11090048" cy="4647426"/>
          </a:xfrm>
          <a:prstGeom prst="rect">
            <a:avLst/>
          </a:prstGeom>
          <a:noFill/>
        </p:spPr>
        <p:txBody>
          <a:bodyPr wrap="square">
            <a:spAutoFit/>
          </a:bodyPr>
          <a:lstStyle/>
          <a:p>
            <a:r>
              <a:rPr lang="en-US" sz="2300" b="1"/>
              <a:t>Senate Housing Compromise Bill</a:t>
            </a:r>
          </a:p>
          <a:p>
            <a:pPr marL="285750" indent="-285750">
              <a:buFont typeface="Arial" panose="020B0604020202020204" pitchFamily="34" charset="0"/>
              <a:buChar char="•"/>
            </a:pPr>
            <a:r>
              <a:rPr lang="en-US" sz="2300" b="1"/>
              <a:t>March 2026:</a:t>
            </a:r>
            <a:r>
              <a:rPr lang="en-US" sz="2300"/>
              <a:t> Senate passes </a:t>
            </a:r>
            <a:r>
              <a:rPr lang="en-US" sz="2300" i="1"/>
              <a:t>21st Century ROAD to Housing Act</a:t>
            </a:r>
            <a:r>
              <a:rPr lang="en-US" sz="2300"/>
              <a:t> (89–10) </a:t>
            </a:r>
          </a:p>
          <a:p>
            <a:pPr marL="285750" indent="-285750">
              <a:buFont typeface="Arial" panose="020B0604020202020204" pitchFamily="34" charset="0"/>
              <a:buChar char="•"/>
            </a:pPr>
            <a:r>
              <a:rPr lang="en-US" sz="2300"/>
              <a:t>Senate </a:t>
            </a:r>
            <a:r>
              <a:rPr lang="en-US" sz="2300" b="1"/>
              <a:t>bypasses conference</a:t>
            </a:r>
            <a:r>
              <a:rPr lang="en-US" sz="2300"/>
              <a:t> and builds its </a:t>
            </a:r>
            <a:r>
              <a:rPr lang="en-US" sz="2300" b="1"/>
              <a:t>own compromise bill</a:t>
            </a:r>
            <a:r>
              <a:rPr lang="en-US" sz="2300"/>
              <a:t> </a:t>
            </a:r>
          </a:p>
          <a:p>
            <a:pPr marL="285750" indent="-285750">
              <a:buFont typeface="Arial" panose="020B0604020202020204" pitchFamily="34" charset="0"/>
              <a:buChar char="•"/>
            </a:pPr>
            <a:r>
              <a:rPr lang="en-US" sz="2300" b="1"/>
              <a:t>Emerging Challenges</a:t>
            </a:r>
          </a:p>
          <a:p>
            <a:pPr marL="742950" lvl="1" indent="-285750">
              <a:buFont typeface="Arial" panose="020B0604020202020204" pitchFamily="34" charset="0"/>
              <a:buChar char="•"/>
            </a:pPr>
            <a:r>
              <a:rPr lang="en-US" sz="2300"/>
              <a:t>Broad industry opposition, especially to investor restrictions</a:t>
            </a:r>
          </a:p>
          <a:p>
            <a:pPr marL="742950" lvl="1" indent="-285750">
              <a:buFont typeface="Arial" panose="020B0604020202020204" pitchFamily="34" charset="0"/>
              <a:buChar char="•"/>
            </a:pPr>
            <a:r>
              <a:rPr lang="en-US" sz="2300"/>
              <a:t>Concerns about:</a:t>
            </a:r>
          </a:p>
          <a:p>
            <a:pPr marL="1200150" lvl="2" indent="-285750">
              <a:buFont typeface="Arial" panose="020B0604020202020204" pitchFamily="34" charset="0"/>
              <a:buChar char="•"/>
            </a:pPr>
            <a:r>
              <a:rPr lang="en-US" sz="2300"/>
              <a:t>Potential reduction in housing supply</a:t>
            </a:r>
          </a:p>
          <a:p>
            <a:pPr marL="1200150" lvl="2" indent="-285750">
              <a:buFont typeface="Arial" panose="020B0604020202020204" pitchFamily="34" charset="0"/>
              <a:buChar char="•"/>
            </a:pPr>
            <a:r>
              <a:rPr lang="en-US" sz="2300"/>
              <a:t>Other provisions (e.g., MTW)</a:t>
            </a:r>
          </a:p>
          <a:p>
            <a:pPr marL="1200150" lvl="2" indent="-285750">
              <a:buFont typeface="Arial" panose="020B0604020202020204" pitchFamily="34" charset="0"/>
              <a:buChar char="•"/>
            </a:pPr>
            <a:r>
              <a:rPr lang="en-US" sz="2300"/>
              <a:t>Reports President may oppose parts of investor provisions</a:t>
            </a:r>
          </a:p>
          <a:p>
            <a:pPr marL="285750" indent="-285750">
              <a:buFont typeface="Arial" panose="020B0604020202020204" pitchFamily="34" charset="0"/>
              <a:buChar char="•"/>
            </a:pPr>
            <a:r>
              <a:rPr lang="en-US" sz="2300" b="1"/>
              <a:t>Current Status</a:t>
            </a:r>
          </a:p>
          <a:p>
            <a:pPr marL="742950" lvl="1" indent="-285750">
              <a:buFont typeface="Arial" panose="020B0604020202020204" pitchFamily="34" charset="0"/>
              <a:buChar char="•"/>
            </a:pPr>
            <a:r>
              <a:rPr lang="en-US" sz="2300"/>
              <a:t>Bill has stalled amid policy disagreements</a:t>
            </a:r>
          </a:p>
          <a:p>
            <a:pPr marL="742950" lvl="1" indent="-285750">
              <a:buFont typeface="Arial" panose="020B0604020202020204" pitchFamily="34" charset="0"/>
              <a:buChar char="•"/>
            </a:pPr>
            <a:r>
              <a:rPr lang="en-US" sz="2300"/>
              <a:t>Competing priorities slowed progress</a:t>
            </a:r>
          </a:p>
          <a:p>
            <a:endParaRPr lang="en-US" sz="2000" i="1"/>
          </a:p>
        </p:txBody>
      </p:sp>
    </p:spTree>
    <p:extLst>
      <p:ext uri="{BB962C8B-B14F-4D97-AF65-F5344CB8AC3E}">
        <p14:creationId xmlns:p14="http://schemas.microsoft.com/office/powerpoint/2010/main" val="3897418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530FC-5580-8A44-D917-072933CC6DB2}"/>
            </a:ext>
          </a:extLst>
        </p:cNvPr>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171E28B5-965D-391B-B5CD-6622FF57D54C}"/>
              </a:ext>
            </a:extLst>
          </p:cNvPr>
          <p:cNvGraphicFramePr>
            <a:graphicFrameLocks/>
          </p:cNvGraphicFramePr>
          <p:nvPr/>
        </p:nvGraphicFramePr>
        <p:xfrm>
          <a:off x="546352" y="3529138"/>
          <a:ext cx="11099296" cy="1463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C9407614-EF14-808D-5359-166651632CF5}"/>
              </a:ext>
            </a:extLst>
          </p:cNvPr>
          <p:cNvSpPr txBox="1">
            <a:spLocks/>
          </p:cNvSpPr>
          <p:nvPr/>
        </p:nvSpPr>
        <p:spPr>
          <a:xfrm>
            <a:off x="5463965" y="251388"/>
            <a:ext cx="6179135" cy="2595599"/>
          </a:xfrm>
          <a:prstGeom prst="rect">
            <a:avLst/>
          </a:prstGeom>
        </p:spPr>
        <p:txBody>
          <a:bodyPr vert="horz" lIns="60960" tIns="30480" rIns="60960" bIns="30480" rtlCol="0" anchor="ctr">
            <a:noAutofit/>
          </a:bodyPr>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defTabSz="609630">
              <a:defRPr/>
            </a:pPr>
            <a:r>
              <a:rPr lang="en-US" sz="2400">
                <a:latin typeface="Arial"/>
                <a:cs typeface="Arial"/>
              </a:rPr>
              <a:t>House Financial Services Subcommittee on Oversight and Investigations Hearing: "Building a Solid Foundation: Restoring Trust and Transparency in Public Housing Agencies"</a:t>
            </a:r>
          </a:p>
        </p:txBody>
      </p:sp>
      <p:pic>
        <p:nvPicPr>
          <p:cNvPr id="10" name="Picture 9" descr="A group of people sitting at a table&#10;&#10;AI-generated content may be incorrect.">
            <a:extLst>
              <a:ext uri="{FF2B5EF4-FFF2-40B4-BE49-F238E27FC236}">
                <a16:creationId xmlns:a16="http://schemas.microsoft.com/office/drawing/2014/main" id="{3981ABF9-6FC4-C32C-2C4D-99DA05BC8A3B}"/>
              </a:ext>
            </a:extLst>
          </p:cNvPr>
          <p:cNvPicPr>
            <a:picLocks noChangeAspect="1"/>
          </p:cNvPicPr>
          <p:nvPr/>
        </p:nvPicPr>
        <p:blipFill>
          <a:blip r:embed="rId8"/>
          <a:stretch>
            <a:fillRect/>
          </a:stretch>
        </p:blipFill>
        <p:spPr>
          <a:xfrm>
            <a:off x="5721721" y="3074530"/>
            <a:ext cx="5426074" cy="2372256"/>
          </a:xfrm>
          <a:prstGeom prst="rect">
            <a:avLst/>
          </a:prstGeom>
        </p:spPr>
      </p:pic>
      <p:graphicFrame>
        <p:nvGraphicFramePr>
          <p:cNvPr id="4" name="Diagram 3">
            <a:extLst>
              <a:ext uri="{FF2B5EF4-FFF2-40B4-BE49-F238E27FC236}">
                <a16:creationId xmlns:a16="http://schemas.microsoft.com/office/drawing/2014/main" id="{713B1C7F-EDDE-ADF7-0763-5C258E456B29}"/>
              </a:ext>
            </a:extLst>
          </p:cNvPr>
          <p:cNvGraphicFramePr/>
          <p:nvPr>
            <p:extLst>
              <p:ext uri="{D42A27DB-BD31-4B8C-83A1-F6EECF244321}">
                <p14:modId xmlns:p14="http://schemas.microsoft.com/office/powerpoint/2010/main" val="3518928785"/>
              </p:ext>
            </p:extLst>
          </p:nvPr>
        </p:nvGraphicFramePr>
        <p:xfrm>
          <a:off x="0" y="557784"/>
          <a:ext cx="5349240" cy="519379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29818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1000"/>
                                  </p:stCondLst>
                                  <p:childTnLst>
                                    <p:set>
                                      <p:cBhvr>
                                        <p:cTn id="6" dur="1" fill="hold">
                                          <p:stCondLst>
                                            <p:cond delay="0"/>
                                          </p:stCondLst>
                                        </p:cTn>
                                        <p:tgtEl>
                                          <p:spTgt spid="6">
                                            <p:graphicEl>
                                              <a:dgm id="{0E28A792-E5C9-4317-89D1-0ED7F62A5464}"/>
                                            </p:graphicEl>
                                          </p:spTgt>
                                        </p:tgtEl>
                                        <p:attrNameLst>
                                          <p:attrName>style.visibility</p:attrName>
                                        </p:attrNameLst>
                                      </p:cBhvr>
                                      <p:to>
                                        <p:strVal val="visible"/>
                                      </p:to>
                                    </p:set>
                                    <p:animEffect transition="in" filter="wipe(left)">
                                      <p:cBhvr>
                                        <p:cTn id="7" dur="1000"/>
                                        <p:tgtEl>
                                          <p:spTgt spid="6">
                                            <p:graphicEl>
                                              <a:dgm id="{0E28A792-E5C9-4317-89D1-0ED7F62A54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4179D9B-17F8-99ED-3A42-28F350D9CB7A}"/>
              </a:ext>
            </a:extLst>
          </p:cNvPr>
          <p:cNvPicPr>
            <a:picLocks noChangeAspect="1"/>
          </p:cNvPicPr>
          <p:nvPr/>
        </p:nvPicPr>
        <p:blipFill>
          <a:blip r:embed="rId3">
            <a:extLst>
              <a:ext uri="{28A0092B-C50C-407E-A947-70E740481C1C}">
                <a14:useLocalDpi xmlns:a14="http://schemas.microsoft.com/office/drawing/2010/main" val="0"/>
              </a:ext>
            </a:extLst>
          </a:blip>
          <a:srcRect t="4891"/>
          <a:stretch>
            <a:fillRect/>
          </a:stretch>
        </p:blipFill>
        <p:spPr>
          <a:xfrm>
            <a:off x="5268075" y="0"/>
            <a:ext cx="6577561" cy="6000750"/>
          </a:xfrm>
          <a:prstGeom prst="rect">
            <a:avLst/>
          </a:prstGeom>
        </p:spPr>
      </p:pic>
      <p:sp>
        <p:nvSpPr>
          <p:cNvPr id="14" name="Title 13">
            <a:extLst>
              <a:ext uri="{FF2B5EF4-FFF2-40B4-BE49-F238E27FC236}">
                <a16:creationId xmlns:a16="http://schemas.microsoft.com/office/drawing/2014/main" id="{F77B0014-EF68-4F2F-1071-5208E894CE28}"/>
              </a:ext>
            </a:extLst>
          </p:cNvPr>
          <p:cNvSpPr>
            <a:spLocks noGrp="1"/>
          </p:cNvSpPr>
          <p:nvPr>
            <p:ph type="title"/>
          </p:nvPr>
        </p:nvSpPr>
        <p:spPr/>
        <p:txBody>
          <a:bodyPr/>
          <a:lstStyle/>
          <a:p>
            <a:r>
              <a:rPr lang="en-US">
                <a:latin typeface="+mn-lt"/>
              </a:rPr>
              <a:t>Appropriations</a:t>
            </a:r>
          </a:p>
        </p:txBody>
      </p:sp>
      <p:sp>
        <p:nvSpPr>
          <p:cNvPr id="15" name="Content Placeholder 14">
            <a:extLst>
              <a:ext uri="{FF2B5EF4-FFF2-40B4-BE49-F238E27FC236}">
                <a16:creationId xmlns:a16="http://schemas.microsoft.com/office/drawing/2014/main" id="{0140C8C4-11A3-4AC9-F744-B615C8D4D5FD}"/>
              </a:ext>
            </a:extLst>
          </p:cNvPr>
          <p:cNvSpPr>
            <a:spLocks noGrp="1"/>
          </p:cNvSpPr>
          <p:nvPr>
            <p:ph idx="10"/>
          </p:nvPr>
        </p:nvSpPr>
        <p:spPr>
          <a:xfrm>
            <a:off x="290945" y="1281820"/>
            <a:ext cx="4977130" cy="4351338"/>
          </a:xfrm>
        </p:spPr>
        <p:txBody>
          <a:bodyPr>
            <a:normAutofit lnSpcReduction="10000"/>
          </a:bodyPr>
          <a:lstStyle/>
          <a:p>
            <a:pPr marL="0" indent="0">
              <a:lnSpc>
                <a:spcPct val="100000"/>
              </a:lnSpc>
              <a:spcAft>
                <a:spcPts val="600"/>
              </a:spcAft>
              <a:buNone/>
            </a:pPr>
            <a:r>
              <a:rPr lang="en-US">
                <a:latin typeface="Arial Black" panose="020B0A04020102020204" pitchFamily="34" charset="0"/>
              </a:rPr>
              <a:t>FY25</a:t>
            </a:r>
          </a:p>
          <a:p>
            <a:pPr lvl="1">
              <a:lnSpc>
                <a:spcPct val="100000"/>
              </a:lnSpc>
              <a:spcAft>
                <a:spcPts val="600"/>
              </a:spcAft>
            </a:pPr>
            <a:r>
              <a:rPr lang="en-US"/>
              <a:t>Full year CR; anomaly for HAP renewals and PBRA</a:t>
            </a:r>
          </a:p>
          <a:p>
            <a:pPr marL="0" indent="0">
              <a:lnSpc>
                <a:spcPct val="100000"/>
              </a:lnSpc>
              <a:spcAft>
                <a:spcPts val="600"/>
              </a:spcAft>
              <a:buNone/>
            </a:pPr>
            <a:r>
              <a:rPr lang="en-US">
                <a:latin typeface="Arial Black" panose="020B0A04020102020204" pitchFamily="34" charset="0"/>
              </a:rPr>
              <a:t>FY26</a:t>
            </a:r>
          </a:p>
          <a:p>
            <a:pPr lvl="1">
              <a:lnSpc>
                <a:spcPct val="100000"/>
              </a:lnSpc>
              <a:spcAft>
                <a:spcPts val="600"/>
              </a:spcAft>
            </a:pPr>
            <a:r>
              <a:rPr lang="en-US"/>
              <a:t>Shutdown, short-term CR, then full year “Minibus”</a:t>
            </a:r>
          </a:p>
          <a:p>
            <a:pPr>
              <a:lnSpc>
                <a:spcPct val="100000"/>
              </a:lnSpc>
              <a:spcAft>
                <a:spcPts val="600"/>
              </a:spcAft>
            </a:pPr>
            <a:r>
              <a:rPr lang="en-US">
                <a:latin typeface="Arial Black" panose="020B0A04020102020204" pitchFamily="34" charset="0"/>
              </a:rPr>
              <a:t>FY27</a:t>
            </a:r>
          </a:p>
          <a:p>
            <a:pPr lvl="1">
              <a:lnSpc>
                <a:spcPct val="100000"/>
              </a:lnSpc>
              <a:spcAft>
                <a:spcPts val="600"/>
              </a:spcAft>
            </a:pPr>
            <a:r>
              <a:rPr lang="en-US"/>
              <a:t>House THUD markups scheduled May 21 and June 4</a:t>
            </a:r>
          </a:p>
        </p:txBody>
      </p:sp>
      <p:pic>
        <p:nvPicPr>
          <p:cNvPr id="3" name="Picture 2">
            <a:extLst>
              <a:ext uri="{FF2B5EF4-FFF2-40B4-BE49-F238E27FC236}">
                <a16:creationId xmlns:a16="http://schemas.microsoft.com/office/drawing/2014/main" id="{5E552FFF-2924-1B09-9547-CD2504321C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64480"/>
            <a:ext cx="12192000" cy="1493520"/>
          </a:xfrm>
          <a:prstGeom prst="rect">
            <a:avLst/>
          </a:prstGeom>
        </p:spPr>
      </p:pic>
    </p:spTree>
    <p:extLst>
      <p:ext uri="{BB962C8B-B14F-4D97-AF65-F5344CB8AC3E}">
        <p14:creationId xmlns:p14="http://schemas.microsoft.com/office/powerpoint/2010/main" val="232380809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2E3CAC-D2F2-44EF-7D3A-9F9B19F7DD0E}"/>
            </a:ext>
          </a:extLst>
        </p:cNvPr>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D5F89C5-6EF3-A19F-B99E-FCBDDC9D4EAC}"/>
              </a:ext>
            </a:extLst>
          </p:cNvPr>
          <p:cNvGraphicFramePr>
            <a:graphicFrameLocks/>
          </p:cNvGraphicFramePr>
          <p:nvPr/>
        </p:nvGraphicFramePr>
        <p:xfrm>
          <a:off x="546352" y="3529138"/>
          <a:ext cx="11099296" cy="1463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1780D8BC-1AC0-5BA6-DBB7-56D9DE1204AB}"/>
              </a:ext>
            </a:extLst>
          </p:cNvPr>
          <p:cNvSpPr txBox="1">
            <a:spLocks/>
          </p:cNvSpPr>
          <p:nvPr/>
        </p:nvSpPr>
        <p:spPr>
          <a:xfrm>
            <a:off x="1118606" y="228600"/>
            <a:ext cx="5323191" cy="883709"/>
          </a:xfrm>
          <a:prstGeom prst="rect">
            <a:avLst/>
          </a:prstGeom>
        </p:spPr>
        <p:txBody>
          <a:bodyPr vert="horz" lIns="60960" tIns="30480" rIns="60960" bIns="30480" rtlCol="0" anchor="ctr">
            <a:noAutofit/>
          </a:bodyPr>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defTabSz="609630">
              <a:defRPr/>
            </a:pPr>
            <a:r>
              <a:rPr lang="en-US" sz="3550" dirty="0">
                <a:solidFill>
                  <a:sysClr val="windowText" lastClr="000000"/>
                </a:solidFill>
                <a:latin typeface="Arial Black"/>
              </a:rPr>
              <a:t>FY 27 Process </a:t>
            </a:r>
            <a:endParaRPr lang="en-US" sz="3550" dirty="0">
              <a:solidFill>
                <a:sysClr val="windowText" lastClr="000000"/>
              </a:solidFill>
              <a:latin typeface="Arial Black" panose="020B0A04020102020204" pitchFamily="34" charset="0"/>
            </a:endParaRPr>
          </a:p>
        </p:txBody>
      </p:sp>
      <p:graphicFrame>
        <p:nvGraphicFramePr>
          <p:cNvPr id="3" name="Diagram 2">
            <a:extLst>
              <a:ext uri="{FF2B5EF4-FFF2-40B4-BE49-F238E27FC236}">
                <a16:creationId xmlns:a16="http://schemas.microsoft.com/office/drawing/2014/main" id="{4A81AE6F-E5AF-FFE0-4E28-1B0214E11CA7}"/>
              </a:ext>
            </a:extLst>
          </p:cNvPr>
          <p:cNvGraphicFramePr/>
          <p:nvPr>
            <p:extLst>
              <p:ext uri="{D42A27DB-BD31-4B8C-83A1-F6EECF244321}">
                <p14:modId xmlns:p14="http://schemas.microsoft.com/office/powerpoint/2010/main" val="3538126080"/>
              </p:ext>
            </p:extLst>
          </p:nvPr>
        </p:nvGraphicFramePr>
        <p:xfrm>
          <a:off x="5708894" y="576072"/>
          <a:ext cx="6483106" cy="522122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 name="Picture 9" descr="A person sitting at a table with a microphone&#10;&#10;AI-generated content may be incorrect.">
            <a:extLst>
              <a:ext uri="{FF2B5EF4-FFF2-40B4-BE49-F238E27FC236}">
                <a16:creationId xmlns:a16="http://schemas.microsoft.com/office/drawing/2014/main" id="{74E841F1-9F0D-9512-B246-D861197002CA}"/>
              </a:ext>
            </a:extLst>
          </p:cNvPr>
          <p:cNvPicPr>
            <a:picLocks noChangeAspect="1"/>
          </p:cNvPicPr>
          <p:nvPr/>
        </p:nvPicPr>
        <p:blipFill>
          <a:blip r:embed="rId13"/>
          <a:stretch>
            <a:fillRect/>
          </a:stretch>
        </p:blipFill>
        <p:spPr>
          <a:xfrm>
            <a:off x="466566" y="1567499"/>
            <a:ext cx="4802166" cy="3238369"/>
          </a:xfrm>
          <a:prstGeom prst="rect">
            <a:avLst/>
          </a:prstGeom>
        </p:spPr>
      </p:pic>
    </p:spTree>
    <p:extLst>
      <p:ext uri="{BB962C8B-B14F-4D97-AF65-F5344CB8AC3E}">
        <p14:creationId xmlns:p14="http://schemas.microsoft.com/office/powerpoint/2010/main" val="275314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1000"/>
                                  </p:stCondLst>
                                  <p:childTnLst>
                                    <p:set>
                                      <p:cBhvr>
                                        <p:cTn id="6" dur="1" fill="hold">
                                          <p:stCondLst>
                                            <p:cond delay="0"/>
                                          </p:stCondLst>
                                        </p:cTn>
                                        <p:tgtEl>
                                          <p:spTgt spid="6">
                                            <p:graphicEl>
                                              <a:dgm id="{0E28A792-E5C9-4317-89D1-0ED7F62A5464}"/>
                                            </p:graphicEl>
                                          </p:spTgt>
                                        </p:tgtEl>
                                        <p:attrNameLst>
                                          <p:attrName>style.visibility</p:attrName>
                                        </p:attrNameLst>
                                      </p:cBhvr>
                                      <p:to>
                                        <p:strVal val="visible"/>
                                      </p:to>
                                    </p:set>
                                    <p:animEffect transition="in" filter="wipe(left)">
                                      <p:cBhvr>
                                        <p:cTn id="7" dur="1000"/>
                                        <p:tgtEl>
                                          <p:spTgt spid="6">
                                            <p:graphicEl>
                                              <a:dgm id="{0E28A792-E5C9-4317-89D1-0ED7F62A54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9AE4-476F-0AD3-A038-ADE17E10E152}"/>
              </a:ext>
            </a:extLst>
          </p:cNvPr>
          <p:cNvSpPr>
            <a:spLocks noGrp="1"/>
          </p:cNvSpPr>
          <p:nvPr>
            <p:ph type="title"/>
          </p:nvPr>
        </p:nvSpPr>
        <p:spPr/>
        <p:txBody>
          <a:bodyPr>
            <a:normAutofit/>
          </a:bodyPr>
          <a:lstStyle/>
          <a:p>
            <a:r>
              <a:rPr lang="en-US" dirty="0"/>
              <a:t>General Provisions in FY 27 Budget</a:t>
            </a:r>
          </a:p>
        </p:txBody>
      </p:sp>
      <p:graphicFrame>
        <p:nvGraphicFramePr>
          <p:cNvPr id="4" name="Content Placeholder 3">
            <a:extLst>
              <a:ext uri="{FF2B5EF4-FFF2-40B4-BE49-F238E27FC236}">
                <a16:creationId xmlns:a16="http://schemas.microsoft.com/office/drawing/2014/main" id="{A720E0A2-12CE-BA16-261C-452F24AC619D}"/>
              </a:ext>
            </a:extLst>
          </p:cNvPr>
          <p:cNvGraphicFramePr>
            <a:graphicFrameLocks noGrp="1"/>
          </p:cNvGraphicFramePr>
          <p:nvPr>
            <p:ph idx="10"/>
            <p:extLst>
              <p:ext uri="{D42A27DB-BD31-4B8C-83A1-F6EECF244321}">
                <p14:modId xmlns:p14="http://schemas.microsoft.com/office/powerpoint/2010/main" val="2108129068"/>
              </p:ext>
            </p:extLst>
          </p:nvPr>
        </p:nvGraphicFramePr>
        <p:xfrm>
          <a:off x="290945" y="1281820"/>
          <a:ext cx="1159625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8668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9EAA1-A659-8712-6CF3-937B1EB355F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1AA443F-6601-CA2A-233B-A94888B51AF8}"/>
              </a:ext>
            </a:extLst>
          </p:cNvPr>
          <p:cNvPicPr>
            <a:picLocks noChangeAspect="1"/>
          </p:cNvPicPr>
          <p:nvPr/>
        </p:nvPicPr>
        <p:blipFill>
          <a:blip r:embed="rId3"/>
          <a:srcRect t="4182" b="7927"/>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3218807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70CA10-7BA3-BF56-CF9D-F2B44EF59170}"/>
              </a:ext>
            </a:extLst>
          </p:cNvPr>
          <p:cNvSpPr>
            <a:spLocks noGrp="1"/>
          </p:cNvSpPr>
          <p:nvPr>
            <p:ph type="title"/>
          </p:nvPr>
        </p:nvSpPr>
        <p:spPr/>
        <p:txBody>
          <a:bodyPr/>
          <a:lstStyle/>
          <a:p>
            <a:r>
              <a:rPr lang="en-US"/>
              <a:t>HUD Priorities</a:t>
            </a:r>
          </a:p>
        </p:txBody>
      </p:sp>
      <p:grpSp>
        <p:nvGrpSpPr>
          <p:cNvPr id="7" name="Group 6">
            <a:extLst>
              <a:ext uri="{FF2B5EF4-FFF2-40B4-BE49-F238E27FC236}">
                <a16:creationId xmlns:a16="http://schemas.microsoft.com/office/drawing/2014/main" id="{C644F830-76C9-BFC7-341D-48834C36BC03}"/>
              </a:ext>
            </a:extLst>
          </p:cNvPr>
          <p:cNvGrpSpPr/>
          <p:nvPr/>
        </p:nvGrpSpPr>
        <p:grpSpPr>
          <a:xfrm>
            <a:off x="810414" y="2242724"/>
            <a:ext cx="5550578" cy="2737385"/>
            <a:chOff x="838200" y="2171700"/>
            <a:chExt cx="4800600" cy="2367517"/>
          </a:xfrm>
        </p:grpSpPr>
        <p:sp>
          <p:nvSpPr>
            <p:cNvPr id="16" name="Rectangle 15">
              <a:extLst>
                <a:ext uri="{FF2B5EF4-FFF2-40B4-BE49-F238E27FC236}">
                  <a16:creationId xmlns:a16="http://schemas.microsoft.com/office/drawing/2014/main" id="{92A839FF-6DB3-F924-9818-4C768F7F07E1}"/>
                </a:ext>
              </a:extLst>
            </p:cNvPr>
            <p:cNvSpPr/>
            <p:nvPr/>
          </p:nvSpPr>
          <p:spPr>
            <a:xfrm>
              <a:off x="838200" y="2171700"/>
              <a:ext cx="4800600" cy="342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7" name="Rectangle 16">
              <a:extLst>
                <a:ext uri="{FF2B5EF4-FFF2-40B4-BE49-F238E27FC236}">
                  <a16:creationId xmlns:a16="http://schemas.microsoft.com/office/drawing/2014/main" id="{B1880565-75E0-2E54-E108-A57F174A07CA}"/>
                </a:ext>
              </a:extLst>
            </p:cNvPr>
            <p:cNvSpPr/>
            <p:nvPr/>
          </p:nvSpPr>
          <p:spPr>
            <a:xfrm>
              <a:off x="838200" y="4196317"/>
              <a:ext cx="4800600" cy="342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pic>
        <p:nvPicPr>
          <p:cNvPr id="19" name="Picture 18">
            <a:extLst>
              <a:ext uri="{FF2B5EF4-FFF2-40B4-BE49-F238E27FC236}">
                <a16:creationId xmlns:a16="http://schemas.microsoft.com/office/drawing/2014/main" id="{F3FC88F2-B87F-2E9E-119C-E6366609A661}"/>
              </a:ext>
            </a:extLst>
          </p:cNvPr>
          <p:cNvPicPr>
            <a:picLocks noChangeAspect="1"/>
          </p:cNvPicPr>
          <p:nvPr/>
        </p:nvPicPr>
        <p:blipFill>
          <a:blip r:embed="rId3"/>
          <a:srcRect l="1710" b="6985"/>
          <a:stretch>
            <a:fillRect/>
          </a:stretch>
        </p:blipFill>
        <p:spPr>
          <a:xfrm>
            <a:off x="4959547" y="158750"/>
            <a:ext cx="6886089" cy="5838291"/>
          </a:xfrm>
          <a:prstGeom prst="rect">
            <a:avLst/>
          </a:prstGeom>
        </p:spPr>
      </p:pic>
      <p:pic>
        <p:nvPicPr>
          <p:cNvPr id="20" name="Picture 19">
            <a:extLst>
              <a:ext uri="{FF2B5EF4-FFF2-40B4-BE49-F238E27FC236}">
                <a16:creationId xmlns:a16="http://schemas.microsoft.com/office/drawing/2014/main" id="{D4E3F184-03F7-6ED6-FACC-3B85AE8B81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64480"/>
            <a:ext cx="12192000" cy="1493520"/>
          </a:xfrm>
          <a:prstGeom prst="rect">
            <a:avLst/>
          </a:prstGeom>
        </p:spPr>
      </p:pic>
    </p:spTree>
    <p:extLst>
      <p:ext uri="{BB962C8B-B14F-4D97-AF65-F5344CB8AC3E}">
        <p14:creationId xmlns:p14="http://schemas.microsoft.com/office/powerpoint/2010/main" val="2853814796"/>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6DA43-13F4-89B5-AD1B-E84160E07319}"/>
              </a:ext>
            </a:extLst>
          </p:cNvPr>
          <p:cNvSpPr>
            <a:spLocks noGrp="1"/>
          </p:cNvSpPr>
          <p:nvPr>
            <p:ph type="title"/>
          </p:nvPr>
        </p:nvSpPr>
        <p:spPr/>
        <p:txBody>
          <a:bodyPr/>
          <a:lstStyle/>
          <a:p>
            <a:r>
              <a:rPr lang="en-US"/>
              <a:t>Priority 1: Immigration</a:t>
            </a:r>
          </a:p>
        </p:txBody>
      </p:sp>
      <p:sp>
        <p:nvSpPr>
          <p:cNvPr id="4" name="Oval 3">
            <a:extLst>
              <a:ext uri="{FF2B5EF4-FFF2-40B4-BE49-F238E27FC236}">
                <a16:creationId xmlns:a16="http://schemas.microsoft.com/office/drawing/2014/main" id="{A0700E46-8721-4361-233D-9392A92F2BCE}"/>
              </a:ext>
            </a:extLst>
          </p:cNvPr>
          <p:cNvSpPr/>
          <p:nvPr/>
        </p:nvSpPr>
        <p:spPr>
          <a:xfrm>
            <a:off x="2550062" y="1371600"/>
            <a:ext cx="4114800" cy="4114800"/>
          </a:xfrm>
          <a:prstGeom prst="ellipse">
            <a:avLst/>
          </a:prstGeom>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4000">
                <a:latin typeface="Arial Black" panose="020B0A04020102020204" pitchFamily="34" charset="0"/>
              </a:rPr>
              <a:t>“Mixed-Status Families”</a:t>
            </a:r>
          </a:p>
          <a:p>
            <a:pPr algn="ctr"/>
            <a:r>
              <a:rPr lang="en-US" sz="4000">
                <a:latin typeface="Arial Black" panose="020B0A04020102020204" pitchFamily="34" charset="0"/>
              </a:rPr>
              <a:t>Proposed Rule </a:t>
            </a:r>
          </a:p>
        </p:txBody>
      </p:sp>
      <p:sp>
        <p:nvSpPr>
          <p:cNvPr id="5" name="Oval 4">
            <a:extLst>
              <a:ext uri="{FF2B5EF4-FFF2-40B4-BE49-F238E27FC236}">
                <a16:creationId xmlns:a16="http://schemas.microsoft.com/office/drawing/2014/main" id="{AD7E53D3-C2CC-6260-CE16-0AC71B8F11C9}"/>
              </a:ext>
            </a:extLst>
          </p:cNvPr>
          <p:cNvSpPr/>
          <p:nvPr/>
        </p:nvSpPr>
        <p:spPr>
          <a:xfrm>
            <a:off x="7081620" y="1805940"/>
            <a:ext cx="2743200" cy="2743200"/>
          </a:xfrm>
          <a:prstGeom prst="ellipse">
            <a:avLst/>
          </a:prstGeom>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2400">
                <a:latin typeface="Arial Black" panose="020B0A04020102020204" pitchFamily="34" charset="0"/>
              </a:rPr>
              <a:t>EIV-SAVE</a:t>
            </a:r>
          </a:p>
          <a:p>
            <a:pPr algn="ctr"/>
            <a:r>
              <a:rPr lang="en-US" sz="2400">
                <a:latin typeface="Arial Black" panose="020B0A04020102020204" pitchFamily="34" charset="0"/>
              </a:rPr>
              <a:t>Reporting</a:t>
            </a:r>
          </a:p>
        </p:txBody>
      </p:sp>
    </p:spTree>
    <p:extLst>
      <p:ext uri="{BB962C8B-B14F-4D97-AF65-F5344CB8AC3E}">
        <p14:creationId xmlns:p14="http://schemas.microsoft.com/office/powerpoint/2010/main" val="31260110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112677" y="283613"/>
            <a:ext cx="108544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w="0"/>
                <a:solidFill>
                  <a:prstClr val="black"/>
                </a:solidFill>
                <a:effectLst/>
                <a:uLnTx/>
                <a:uFillTx/>
                <a:latin typeface="Arial"/>
                <a:ea typeface="+mn-ea"/>
                <a:cs typeface="+mn-cs"/>
              </a:rPr>
              <a:t>Concerns with Proposed Rule</a:t>
            </a:r>
          </a:p>
        </p:txBody>
      </p:sp>
      <p:graphicFrame>
        <p:nvGraphicFramePr>
          <p:cNvPr id="4" name="Diagram 3">
            <a:extLst>
              <a:ext uri="{FF2B5EF4-FFF2-40B4-BE49-F238E27FC236}">
                <a16:creationId xmlns:a16="http://schemas.microsoft.com/office/drawing/2014/main" id="{44418518-D540-3AB9-418C-7DFB619C2EE3}"/>
              </a:ext>
            </a:extLst>
          </p:cNvPr>
          <p:cNvGraphicFramePr/>
          <p:nvPr>
            <p:extLst>
              <p:ext uri="{D42A27DB-BD31-4B8C-83A1-F6EECF244321}">
                <p14:modId xmlns:p14="http://schemas.microsoft.com/office/powerpoint/2010/main" val="2968196422"/>
              </p:ext>
            </p:extLst>
          </p:nvPr>
        </p:nvGraphicFramePr>
        <p:xfrm>
          <a:off x="422903" y="1760337"/>
          <a:ext cx="11346194" cy="3539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185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112677" y="283613"/>
            <a:ext cx="108544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w="0"/>
                <a:solidFill>
                  <a:prstClr val="black"/>
                </a:solidFill>
                <a:effectLst/>
                <a:uLnTx/>
                <a:uFillTx/>
                <a:latin typeface="Arial"/>
                <a:ea typeface="+mn-ea"/>
                <a:cs typeface="+mn-cs"/>
              </a:rPr>
              <a:t>Concerns with Proposed Rule</a:t>
            </a:r>
          </a:p>
        </p:txBody>
      </p:sp>
      <p:graphicFrame>
        <p:nvGraphicFramePr>
          <p:cNvPr id="4" name="Diagram 3">
            <a:extLst>
              <a:ext uri="{FF2B5EF4-FFF2-40B4-BE49-F238E27FC236}">
                <a16:creationId xmlns:a16="http://schemas.microsoft.com/office/drawing/2014/main" id="{D042A86F-4BFF-CEB9-9F99-D7C60DB32064}"/>
              </a:ext>
            </a:extLst>
          </p:cNvPr>
          <p:cNvGraphicFramePr/>
          <p:nvPr/>
        </p:nvGraphicFramePr>
        <p:xfrm>
          <a:off x="422903" y="1760337"/>
          <a:ext cx="11346194" cy="3539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7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112677" y="283613"/>
            <a:ext cx="108544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w="0"/>
                <a:solidFill>
                  <a:prstClr val="black"/>
                </a:solidFill>
                <a:effectLst/>
                <a:uLnTx/>
                <a:uFillTx/>
                <a:latin typeface="Arial"/>
                <a:ea typeface="+mn-ea"/>
                <a:cs typeface="+mn-cs"/>
              </a:rPr>
              <a:t>Concerns with Proposed Rule</a:t>
            </a:r>
          </a:p>
        </p:txBody>
      </p:sp>
      <p:graphicFrame>
        <p:nvGraphicFramePr>
          <p:cNvPr id="4" name="Diagram 3">
            <a:extLst>
              <a:ext uri="{FF2B5EF4-FFF2-40B4-BE49-F238E27FC236}">
                <a16:creationId xmlns:a16="http://schemas.microsoft.com/office/drawing/2014/main" id="{BEF11F93-554D-EB9D-0B1C-DB6593C231FA}"/>
              </a:ext>
            </a:extLst>
          </p:cNvPr>
          <p:cNvGraphicFramePr/>
          <p:nvPr>
            <p:extLst>
              <p:ext uri="{D42A27DB-BD31-4B8C-83A1-F6EECF244321}">
                <p14:modId xmlns:p14="http://schemas.microsoft.com/office/powerpoint/2010/main" val="373155112"/>
              </p:ext>
            </p:extLst>
          </p:nvPr>
        </p:nvGraphicFramePr>
        <p:xfrm>
          <a:off x="422903" y="1760337"/>
          <a:ext cx="11346194" cy="3539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263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AAC60-DE35-82C4-93EA-4AA49727EF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FF40BD-4C3C-8B50-F638-6FFEF873D932}"/>
              </a:ext>
            </a:extLst>
          </p:cNvPr>
          <p:cNvSpPr>
            <a:spLocks noGrp="1"/>
          </p:cNvSpPr>
          <p:nvPr>
            <p:ph type="title"/>
          </p:nvPr>
        </p:nvSpPr>
        <p:spPr/>
        <p:txBody>
          <a:bodyPr/>
          <a:lstStyle/>
          <a:p>
            <a:r>
              <a:rPr lang="en-US"/>
              <a:t>Priority 2: Term Limits / Work </a:t>
            </a:r>
            <a:r>
              <a:rPr lang="en-US" err="1"/>
              <a:t>Reqs</a:t>
            </a:r>
            <a:endParaRPr lang="en-US"/>
          </a:p>
        </p:txBody>
      </p:sp>
      <p:sp>
        <p:nvSpPr>
          <p:cNvPr id="4" name="Oval 3">
            <a:extLst>
              <a:ext uri="{FF2B5EF4-FFF2-40B4-BE49-F238E27FC236}">
                <a16:creationId xmlns:a16="http://schemas.microsoft.com/office/drawing/2014/main" id="{343F78F0-539B-EDC1-8494-886E5680A05B}"/>
              </a:ext>
            </a:extLst>
          </p:cNvPr>
          <p:cNvSpPr/>
          <p:nvPr/>
        </p:nvSpPr>
        <p:spPr>
          <a:xfrm>
            <a:off x="1808773" y="1371600"/>
            <a:ext cx="4114800" cy="41148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100">
                <a:latin typeface="Arial Black" panose="020B0A04020102020204" pitchFamily="34" charset="0"/>
              </a:rPr>
              <a:t>Proposed Rule </a:t>
            </a:r>
          </a:p>
        </p:txBody>
      </p:sp>
      <p:sp>
        <p:nvSpPr>
          <p:cNvPr id="6" name="Oval 5">
            <a:extLst>
              <a:ext uri="{FF2B5EF4-FFF2-40B4-BE49-F238E27FC236}">
                <a16:creationId xmlns:a16="http://schemas.microsoft.com/office/drawing/2014/main" id="{C3DE63B7-883C-29A5-D8D5-0F33242FC44B}"/>
              </a:ext>
            </a:extLst>
          </p:cNvPr>
          <p:cNvSpPr/>
          <p:nvPr/>
        </p:nvSpPr>
        <p:spPr>
          <a:xfrm>
            <a:off x="6227396" y="1828800"/>
            <a:ext cx="3200400" cy="3200400"/>
          </a:xfrm>
          <a:prstGeom prst="ellipse">
            <a:avLst/>
          </a:prstGeom>
          <a:ln>
            <a:no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3200">
                <a:latin typeface="Arial Black" panose="020B0A04020102020204" pitchFamily="34" charset="0"/>
              </a:rPr>
              <a:t>Work and Dignity Coalition</a:t>
            </a:r>
          </a:p>
        </p:txBody>
      </p:sp>
    </p:spTree>
    <p:extLst>
      <p:ext uri="{BB962C8B-B14F-4D97-AF65-F5344CB8AC3E}">
        <p14:creationId xmlns:p14="http://schemas.microsoft.com/office/powerpoint/2010/main" val="1227671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112677" y="283613"/>
            <a:ext cx="108544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w="0"/>
                <a:solidFill>
                  <a:prstClr val="black"/>
                </a:solidFill>
                <a:effectLst/>
                <a:uLnTx/>
                <a:uFillTx/>
                <a:latin typeface="Arial"/>
                <a:ea typeface="+mn-ea"/>
                <a:cs typeface="+mn-cs"/>
              </a:rPr>
              <a:t>Thoughts on Proposed Rule</a:t>
            </a:r>
          </a:p>
        </p:txBody>
      </p:sp>
      <p:graphicFrame>
        <p:nvGraphicFramePr>
          <p:cNvPr id="4" name="Diagram 3">
            <a:extLst>
              <a:ext uri="{FF2B5EF4-FFF2-40B4-BE49-F238E27FC236}">
                <a16:creationId xmlns:a16="http://schemas.microsoft.com/office/drawing/2014/main" id="{7ECBD94B-762C-B35B-D540-3A73354A435A}"/>
              </a:ext>
            </a:extLst>
          </p:cNvPr>
          <p:cNvGraphicFramePr/>
          <p:nvPr>
            <p:extLst>
              <p:ext uri="{D42A27DB-BD31-4B8C-83A1-F6EECF244321}">
                <p14:modId xmlns:p14="http://schemas.microsoft.com/office/powerpoint/2010/main" val="656019102"/>
              </p:ext>
            </p:extLst>
          </p:nvPr>
        </p:nvGraphicFramePr>
        <p:xfrm>
          <a:off x="422903" y="1760337"/>
          <a:ext cx="11346194" cy="40318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1415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D3B65-5A04-500F-AD7F-5645F5C743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5C66A6-2B8F-4984-4E8D-38CDCCED5E2D}"/>
              </a:ext>
            </a:extLst>
          </p:cNvPr>
          <p:cNvSpPr>
            <a:spLocks noGrp="1"/>
          </p:cNvSpPr>
          <p:nvPr>
            <p:ph type="title"/>
          </p:nvPr>
        </p:nvSpPr>
        <p:spPr/>
        <p:txBody>
          <a:bodyPr>
            <a:normAutofit fontScale="90000"/>
          </a:bodyPr>
          <a:lstStyle/>
          <a:p>
            <a:r>
              <a:rPr lang="en-US" dirty="0"/>
              <a:t>Priority 3 &amp; 4: Repositioning Public Housing</a:t>
            </a:r>
          </a:p>
        </p:txBody>
      </p:sp>
      <p:sp>
        <p:nvSpPr>
          <p:cNvPr id="5" name="Oval 4">
            <a:extLst>
              <a:ext uri="{FF2B5EF4-FFF2-40B4-BE49-F238E27FC236}">
                <a16:creationId xmlns:a16="http://schemas.microsoft.com/office/drawing/2014/main" id="{76AE4021-5E65-6603-6093-C8C66C90235D}"/>
              </a:ext>
            </a:extLst>
          </p:cNvPr>
          <p:cNvSpPr/>
          <p:nvPr/>
        </p:nvSpPr>
        <p:spPr>
          <a:xfrm>
            <a:off x="1776047" y="1371600"/>
            <a:ext cx="4114800" cy="4114800"/>
          </a:xfrm>
          <a:prstGeom prst="ellipse">
            <a:avLst/>
          </a:prstGeom>
          <a:solidFill>
            <a:schemeClr val="accent4"/>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4000">
                <a:latin typeface="Arial Black" panose="020B0A04020102020204" pitchFamily="34" charset="0"/>
              </a:rPr>
              <a:t>Shrinking Public Housing</a:t>
            </a:r>
          </a:p>
        </p:txBody>
      </p:sp>
      <p:sp>
        <p:nvSpPr>
          <p:cNvPr id="6" name="Oval 5">
            <a:extLst>
              <a:ext uri="{FF2B5EF4-FFF2-40B4-BE49-F238E27FC236}">
                <a16:creationId xmlns:a16="http://schemas.microsoft.com/office/drawing/2014/main" id="{768376B8-9E55-ABD9-B9E8-8A85009C9821}"/>
              </a:ext>
            </a:extLst>
          </p:cNvPr>
          <p:cNvSpPr/>
          <p:nvPr/>
        </p:nvSpPr>
        <p:spPr>
          <a:xfrm>
            <a:off x="7852741" y="2124636"/>
            <a:ext cx="3992895" cy="3705192"/>
          </a:xfrm>
          <a:prstGeom prst="ellipse">
            <a:avLst/>
          </a:prstGeom>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2400">
                <a:latin typeface="Arial Black" panose="020B0A04020102020204" pitchFamily="34" charset="0"/>
              </a:rPr>
              <a:t>Rental Assistance Demonstration</a:t>
            </a:r>
          </a:p>
        </p:txBody>
      </p:sp>
      <p:sp>
        <p:nvSpPr>
          <p:cNvPr id="7" name="Oval 6">
            <a:extLst>
              <a:ext uri="{FF2B5EF4-FFF2-40B4-BE49-F238E27FC236}">
                <a16:creationId xmlns:a16="http://schemas.microsoft.com/office/drawing/2014/main" id="{AD42E4F9-83F8-0E69-EC9F-0522A5233B16}"/>
              </a:ext>
            </a:extLst>
          </p:cNvPr>
          <p:cNvSpPr/>
          <p:nvPr/>
        </p:nvSpPr>
        <p:spPr>
          <a:xfrm>
            <a:off x="6096000" y="1067777"/>
            <a:ext cx="2909455" cy="290945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rial Black" panose="020B0A04020102020204" pitchFamily="34" charset="0"/>
              </a:rPr>
              <a:t>Public Housing Conversion</a:t>
            </a:r>
          </a:p>
        </p:txBody>
      </p:sp>
    </p:spTree>
    <p:extLst>
      <p:ext uri="{BB962C8B-B14F-4D97-AF65-F5344CB8AC3E}">
        <p14:creationId xmlns:p14="http://schemas.microsoft.com/office/powerpoint/2010/main" val="1907439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5"/>
          <p:cNvSpPr txBox="1"/>
          <p:nvPr/>
        </p:nvSpPr>
        <p:spPr>
          <a:xfrm>
            <a:off x="191744" y="6635668"/>
            <a:ext cx="4494941" cy="198581"/>
          </a:xfrm>
          <a:prstGeom prst="rect">
            <a:avLst/>
          </a:prstGeom>
        </p:spPr>
        <p:txBody>
          <a:bodyPr lIns="0" tIns="0" rIns="0" bIns="0" rtlCol="0" anchor="t">
            <a:spAutoFit/>
          </a:bodyPr>
          <a:lstStyle/>
          <a:p>
            <a:pPr marL="0" marR="0" lvl="0" indent="0" algn="ctr" defTabSz="609630" rtl="0" eaLnBrk="1" fontAlgn="auto" latinLnBrk="0" hangingPunct="1">
              <a:lnSpc>
                <a:spcPts val="1680"/>
              </a:lnSpc>
              <a:spcBef>
                <a:spcPct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panose="020B0604020202020204" pitchFamily="34" charset="0"/>
                <a:ea typeface="Canva Sans"/>
                <a:cs typeface="Arial" panose="020B0604020202020204" pitchFamily="34" charset="0"/>
                <a:sym typeface="Canva Sans"/>
              </a:rPr>
              <a:t>© National Association of Housing &amp; Redevelopment Officials</a:t>
            </a:r>
          </a:p>
        </p:txBody>
      </p:sp>
      <p:graphicFrame>
        <p:nvGraphicFramePr>
          <p:cNvPr id="67" name="Chart 66">
            <a:extLst>
              <a:ext uri="{FF2B5EF4-FFF2-40B4-BE49-F238E27FC236}">
                <a16:creationId xmlns:a16="http://schemas.microsoft.com/office/drawing/2014/main" id="{7F8C405E-986C-456E-A7C2-A6F78587FABF}"/>
              </a:ext>
            </a:extLst>
          </p:cNvPr>
          <p:cNvGraphicFramePr>
            <a:graphicFrameLocks/>
          </p:cNvGraphicFramePr>
          <p:nvPr/>
        </p:nvGraphicFramePr>
        <p:xfrm>
          <a:off x="346364" y="668215"/>
          <a:ext cx="11124666" cy="5023339"/>
        </p:xfrm>
        <a:graphic>
          <a:graphicData uri="http://schemas.openxmlformats.org/drawingml/2006/chart">
            <c:chart xmlns:c="http://schemas.openxmlformats.org/drawingml/2006/chart" xmlns:r="http://schemas.openxmlformats.org/officeDocument/2006/relationships" r:id="rId2"/>
          </a:graphicData>
        </a:graphic>
      </p:graphicFrame>
      <p:sp>
        <p:nvSpPr>
          <p:cNvPr id="36" name="Title 35">
            <a:extLst>
              <a:ext uri="{FF2B5EF4-FFF2-40B4-BE49-F238E27FC236}">
                <a16:creationId xmlns:a16="http://schemas.microsoft.com/office/drawing/2014/main" id="{87415A10-9673-F8EB-2F05-CA9408830136}"/>
              </a:ext>
            </a:extLst>
          </p:cNvPr>
          <p:cNvSpPr>
            <a:spLocks noGrp="1"/>
          </p:cNvSpPr>
          <p:nvPr>
            <p:ph type="title"/>
          </p:nvPr>
        </p:nvSpPr>
        <p:spPr/>
        <p:txBody>
          <a:bodyPr/>
          <a:lstStyle/>
          <a:p>
            <a:r>
              <a:rPr lang="en-US"/>
              <a:t>Public Housing Capital Fund</a:t>
            </a:r>
          </a:p>
        </p:txBody>
      </p:sp>
      <p:sp>
        <p:nvSpPr>
          <p:cNvPr id="2" name="TextBox 1">
            <a:extLst>
              <a:ext uri="{FF2B5EF4-FFF2-40B4-BE49-F238E27FC236}">
                <a16:creationId xmlns:a16="http://schemas.microsoft.com/office/drawing/2014/main" id="{7EE3D7EE-4037-2E3D-05FD-7DE17CC3B6AE}"/>
              </a:ext>
            </a:extLst>
          </p:cNvPr>
          <p:cNvSpPr txBox="1"/>
          <p:nvPr/>
        </p:nvSpPr>
        <p:spPr>
          <a:xfrm>
            <a:off x="4787147" y="4213412"/>
            <a:ext cx="6756978" cy="923330"/>
          </a:xfrm>
          <a:prstGeom prst="rect">
            <a:avLst/>
          </a:prstGeom>
          <a:noFill/>
        </p:spPr>
        <p:txBody>
          <a:bodyPr wrap="none" rtlCol="0">
            <a:spAutoFit/>
          </a:bodyPr>
          <a:lstStyle/>
          <a:p>
            <a:pPr marL="285750" indent="-285750">
              <a:buFont typeface="Arial" panose="020B0604020202020204" pitchFamily="34" charset="0"/>
              <a:buChar char="•"/>
            </a:pPr>
            <a:r>
              <a:rPr lang="en-US"/>
              <a:t>$169.1 billion need to preserve public housing</a:t>
            </a:r>
          </a:p>
          <a:p>
            <a:pPr marL="285750" indent="-285750">
              <a:buFont typeface="Arial" panose="020B0604020202020204" pitchFamily="34" charset="0"/>
              <a:buChar char="•"/>
            </a:pPr>
            <a:r>
              <a:rPr lang="en-US"/>
              <a:t>$4 billion needed annually to cover all projected capital needs</a:t>
            </a:r>
          </a:p>
          <a:p>
            <a:endParaRPr lang="en-US"/>
          </a:p>
        </p:txBody>
      </p:sp>
    </p:spTree>
    <p:extLst>
      <p:ext uri="{BB962C8B-B14F-4D97-AF65-F5344CB8AC3E}">
        <p14:creationId xmlns:p14="http://schemas.microsoft.com/office/powerpoint/2010/main" val="179046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638056" y="382012"/>
            <a:ext cx="10854465" cy="3046988"/>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1" u="none" strike="noStrike" kern="1200" cap="none" spc="0" normalizeH="0" baseline="0" noProof="0" dirty="0">
                <a:ln w="0"/>
                <a:solidFill>
                  <a:prstClr val="black"/>
                </a:solidFill>
                <a:effectLst/>
                <a:uLnTx/>
                <a:uFillTx/>
                <a:latin typeface="Arial"/>
                <a:ea typeface="+mn-ea"/>
                <a:cs typeface="+mn-cs"/>
              </a:rPr>
              <a:t>RAD Simplifies the Long-Term Recapitalization of Public Housing so that Housing Agencies Can Make Capital Improvements to their Units</a:t>
            </a:r>
          </a:p>
        </p:txBody>
      </p:sp>
      <p:sp>
        <p:nvSpPr>
          <p:cNvPr id="5" name="Rectangle 4">
            <a:extLst>
              <a:ext uri="{FF2B5EF4-FFF2-40B4-BE49-F238E27FC236}">
                <a16:creationId xmlns:a16="http://schemas.microsoft.com/office/drawing/2014/main" id="{4B15C113-1833-D76B-D1D3-A3C0038FF805}"/>
              </a:ext>
            </a:extLst>
          </p:cNvPr>
          <p:cNvSpPr/>
          <p:nvPr/>
        </p:nvSpPr>
        <p:spPr>
          <a:xfrm>
            <a:off x="638056" y="3741537"/>
            <a:ext cx="11346194" cy="1569660"/>
          </a:xfrm>
          <a:prstGeom prst="rect">
            <a:avLst/>
          </a:prstGeom>
          <a:noFill/>
        </p:spPr>
        <p:txBody>
          <a:bodyPr wrap="square" lIns="91440" tIns="45720" rIns="91440" bIns="4572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a:ea typeface="+mn-ea"/>
                <a:cs typeface="+mn-cs"/>
              </a:rPr>
              <a:t>Significant</a:t>
            </a:r>
            <a:r>
              <a:rPr lang="en-US" sz="3200" dirty="0">
                <a:ln w="0"/>
                <a:solidFill>
                  <a:prstClr val="black"/>
                </a:solidFill>
                <a:effectLst>
                  <a:outerShdw blurRad="38100" dist="19050" dir="2700000" algn="tl" rotWithShape="0">
                    <a:prstClr val="black">
                      <a:alpha val="40000"/>
                    </a:prstClr>
                  </a:outerShdw>
                </a:effectLst>
                <a:latin typeface="Arial"/>
              </a:rPr>
              <a:t> capital needs backlog</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a:ea typeface="+mn-ea"/>
                <a:cs typeface="+mn-cs"/>
              </a:rPr>
              <a:t>RAD allows agencies to leverage outside financing that the public housing program cannot access</a:t>
            </a:r>
          </a:p>
        </p:txBody>
      </p:sp>
    </p:spTree>
    <p:extLst>
      <p:ext uri="{BB962C8B-B14F-4D97-AF65-F5344CB8AC3E}">
        <p14:creationId xmlns:p14="http://schemas.microsoft.com/office/powerpoint/2010/main" val="1990240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07F20-6F69-C4BC-DE05-290468ED06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19598C-A2A9-4E90-F814-67BF4CDC0266}"/>
              </a:ext>
            </a:extLst>
          </p:cNvPr>
          <p:cNvSpPr>
            <a:spLocks noGrp="1"/>
          </p:cNvSpPr>
          <p:nvPr>
            <p:ph type="title"/>
          </p:nvPr>
        </p:nvSpPr>
        <p:spPr/>
        <p:txBody>
          <a:bodyPr/>
          <a:lstStyle/>
          <a:p>
            <a:r>
              <a:rPr lang="en-US" dirty="0"/>
              <a:t>Priority 5: Efficiency</a:t>
            </a:r>
          </a:p>
        </p:txBody>
      </p:sp>
      <p:sp>
        <p:nvSpPr>
          <p:cNvPr id="4" name="Oval 3">
            <a:extLst>
              <a:ext uri="{FF2B5EF4-FFF2-40B4-BE49-F238E27FC236}">
                <a16:creationId xmlns:a16="http://schemas.microsoft.com/office/drawing/2014/main" id="{9B8B3AE4-E446-42B6-11DC-D512BD8D4BF6}"/>
              </a:ext>
            </a:extLst>
          </p:cNvPr>
          <p:cNvSpPr/>
          <p:nvPr/>
        </p:nvSpPr>
        <p:spPr>
          <a:xfrm>
            <a:off x="140807" y="957438"/>
            <a:ext cx="3200400" cy="32004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Black" panose="020B0A04020102020204" pitchFamily="34" charset="0"/>
              </a:rPr>
              <a:t>Technology</a:t>
            </a:r>
          </a:p>
        </p:txBody>
      </p:sp>
      <p:sp>
        <p:nvSpPr>
          <p:cNvPr id="5" name="Oval 4">
            <a:extLst>
              <a:ext uri="{FF2B5EF4-FFF2-40B4-BE49-F238E27FC236}">
                <a16:creationId xmlns:a16="http://schemas.microsoft.com/office/drawing/2014/main" id="{539920B4-D9C8-57AF-F702-06BFAE0D650D}"/>
              </a:ext>
            </a:extLst>
          </p:cNvPr>
          <p:cNvSpPr/>
          <p:nvPr/>
        </p:nvSpPr>
        <p:spPr>
          <a:xfrm>
            <a:off x="9468196" y="3266144"/>
            <a:ext cx="2377440" cy="237744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rial Black" panose="020B0A04020102020204" pitchFamily="34" charset="0"/>
              </a:rPr>
              <a:t>30-Day Notification</a:t>
            </a:r>
          </a:p>
        </p:txBody>
      </p:sp>
      <p:sp>
        <p:nvSpPr>
          <p:cNvPr id="8" name="Oval 7">
            <a:extLst>
              <a:ext uri="{FF2B5EF4-FFF2-40B4-BE49-F238E27FC236}">
                <a16:creationId xmlns:a16="http://schemas.microsoft.com/office/drawing/2014/main" id="{75D32E42-5A74-4FAC-92A9-C601972D239E}"/>
              </a:ext>
            </a:extLst>
          </p:cNvPr>
          <p:cNvSpPr/>
          <p:nvPr/>
        </p:nvSpPr>
        <p:spPr>
          <a:xfrm>
            <a:off x="8481630" y="820663"/>
            <a:ext cx="2286000" cy="2286000"/>
          </a:xfrm>
          <a:prstGeom prst="ellipse">
            <a:avLst/>
          </a:prstGeom>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a:latin typeface="Arial Black" panose="020B0A04020102020204" pitchFamily="34" charset="0"/>
              </a:rPr>
              <a:t>Limited English Proficiency</a:t>
            </a:r>
          </a:p>
        </p:txBody>
      </p:sp>
      <p:sp>
        <p:nvSpPr>
          <p:cNvPr id="10" name="Oval 9">
            <a:extLst>
              <a:ext uri="{FF2B5EF4-FFF2-40B4-BE49-F238E27FC236}">
                <a16:creationId xmlns:a16="http://schemas.microsoft.com/office/drawing/2014/main" id="{DE8273F1-4E12-F009-042F-A250A8194302}"/>
              </a:ext>
            </a:extLst>
          </p:cNvPr>
          <p:cNvSpPr/>
          <p:nvPr/>
        </p:nvSpPr>
        <p:spPr>
          <a:xfrm>
            <a:off x="6465855" y="2900384"/>
            <a:ext cx="2743200" cy="2743200"/>
          </a:xfrm>
          <a:prstGeom prst="ellipse">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Black" panose="020B0A04020102020204" pitchFamily="34" charset="0"/>
              </a:rPr>
              <a:t>Building Code Requirements</a:t>
            </a:r>
          </a:p>
        </p:txBody>
      </p:sp>
      <p:sp>
        <p:nvSpPr>
          <p:cNvPr id="11" name="Oval 10">
            <a:extLst>
              <a:ext uri="{FF2B5EF4-FFF2-40B4-BE49-F238E27FC236}">
                <a16:creationId xmlns:a16="http://schemas.microsoft.com/office/drawing/2014/main" id="{1B21EC79-AF7F-3DDF-711D-C09B4C05B3EE}"/>
              </a:ext>
            </a:extLst>
          </p:cNvPr>
          <p:cNvSpPr/>
          <p:nvPr/>
        </p:nvSpPr>
        <p:spPr>
          <a:xfrm>
            <a:off x="4907280" y="1051560"/>
            <a:ext cx="2377440" cy="237744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Black" panose="020B0A04020102020204" pitchFamily="34" charset="0"/>
              </a:rPr>
              <a:t>Fair Housing Guidance</a:t>
            </a:r>
          </a:p>
        </p:txBody>
      </p:sp>
      <p:sp>
        <p:nvSpPr>
          <p:cNvPr id="12" name="Oval 11">
            <a:extLst>
              <a:ext uri="{FF2B5EF4-FFF2-40B4-BE49-F238E27FC236}">
                <a16:creationId xmlns:a16="http://schemas.microsoft.com/office/drawing/2014/main" id="{2B2EAC9C-51CD-4BBB-79BB-0D056F7770C8}"/>
              </a:ext>
            </a:extLst>
          </p:cNvPr>
          <p:cNvSpPr/>
          <p:nvPr/>
        </p:nvSpPr>
        <p:spPr>
          <a:xfrm>
            <a:off x="2663251" y="3245509"/>
            <a:ext cx="2743200" cy="2603940"/>
          </a:xfrm>
          <a:prstGeom prst="ellipse">
            <a:avLst/>
          </a:prstGeom>
          <a:solidFill>
            <a:schemeClr val="bg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rial Black" panose="020B0A04020102020204" pitchFamily="34" charset="0"/>
              </a:rPr>
              <a:t>Deregulation?</a:t>
            </a:r>
          </a:p>
        </p:txBody>
      </p:sp>
    </p:spTree>
    <p:extLst>
      <p:ext uri="{BB962C8B-B14F-4D97-AF65-F5344CB8AC3E}">
        <p14:creationId xmlns:p14="http://schemas.microsoft.com/office/powerpoint/2010/main" val="601702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B44FE-AF0A-6053-077A-BA59695B5B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986AB7-7CBD-9C61-C6FC-876C586020DA}"/>
              </a:ext>
            </a:extLst>
          </p:cNvPr>
          <p:cNvSpPr>
            <a:spLocks noGrp="1"/>
          </p:cNvSpPr>
          <p:nvPr>
            <p:ph type="title"/>
          </p:nvPr>
        </p:nvSpPr>
        <p:spPr/>
        <p:txBody>
          <a:bodyPr/>
          <a:lstStyle/>
          <a:p>
            <a:r>
              <a:rPr lang="en-US"/>
              <a:t>Delays Continue</a:t>
            </a:r>
          </a:p>
        </p:txBody>
      </p:sp>
      <p:sp>
        <p:nvSpPr>
          <p:cNvPr id="4" name="Oval 3">
            <a:extLst>
              <a:ext uri="{FF2B5EF4-FFF2-40B4-BE49-F238E27FC236}">
                <a16:creationId xmlns:a16="http://schemas.microsoft.com/office/drawing/2014/main" id="{A0275890-DCFE-F18E-EB0A-29084911702B}"/>
              </a:ext>
            </a:extLst>
          </p:cNvPr>
          <p:cNvSpPr/>
          <p:nvPr/>
        </p:nvSpPr>
        <p:spPr>
          <a:xfrm>
            <a:off x="346364" y="2751364"/>
            <a:ext cx="2990088" cy="2944368"/>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600" dirty="0">
                <a:latin typeface="Arial Black" panose="020B0A04020102020204" pitchFamily="34" charset="0"/>
              </a:rPr>
              <a:t>New Inspection Protocols</a:t>
            </a:r>
          </a:p>
          <a:p>
            <a:pPr algn="ctr"/>
            <a:r>
              <a:rPr lang="en-US" sz="2600" dirty="0">
                <a:latin typeface="Arial Black" panose="020B0A04020102020204" pitchFamily="34" charset="0"/>
              </a:rPr>
              <a:t>(</a:t>
            </a:r>
            <a:r>
              <a:rPr lang="en-US" sz="2600">
                <a:latin typeface="Arial Black" panose="020B0A04020102020204" pitchFamily="34" charset="0"/>
              </a:rPr>
              <a:t>NSPIRE-V</a:t>
            </a:r>
            <a:r>
              <a:rPr lang="en-US" sz="2600" dirty="0">
                <a:latin typeface="Arial Black" panose="020B0A04020102020204" pitchFamily="34" charset="0"/>
              </a:rPr>
              <a:t>)</a:t>
            </a:r>
          </a:p>
        </p:txBody>
      </p:sp>
      <p:sp>
        <p:nvSpPr>
          <p:cNvPr id="5" name="Oval 4">
            <a:extLst>
              <a:ext uri="{FF2B5EF4-FFF2-40B4-BE49-F238E27FC236}">
                <a16:creationId xmlns:a16="http://schemas.microsoft.com/office/drawing/2014/main" id="{7015DDEB-EBBA-CAEA-26E4-8A36B79BCEE9}"/>
              </a:ext>
            </a:extLst>
          </p:cNvPr>
          <p:cNvSpPr/>
          <p:nvPr/>
        </p:nvSpPr>
        <p:spPr>
          <a:xfrm>
            <a:off x="6726249" y="2930980"/>
            <a:ext cx="2990088" cy="2944368"/>
          </a:xfrm>
          <a:prstGeom prst="ellipse">
            <a:avLst/>
          </a:prstGeom>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2200" dirty="0">
                <a:latin typeface="Arial Black" panose="020B0A04020102020204" pitchFamily="34" charset="0"/>
              </a:rPr>
              <a:t>Changes to Rent Calculations</a:t>
            </a:r>
          </a:p>
          <a:p>
            <a:pPr algn="ctr"/>
            <a:r>
              <a:rPr lang="en-US" sz="2200" dirty="0">
                <a:latin typeface="Arial Black" panose="020B0A04020102020204" pitchFamily="34" charset="0"/>
              </a:rPr>
              <a:t>(HOTMA)</a:t>
            </a:r>
          </a:p>
        </p:txBody>
      </p:sp>
      <p:sp>
        <p:nvSpPr>
          <p:cNvPr id="6" name="Oval 5">
            <a:extLst>
              <a:ext uri="{FF2B5EF4-FFF2-40B4-BE49-F238E27FC236}">
                <a16:creationId xmlns:a16="http://schemas.microsoft.com/office/drawing/2014/main" id="{BC27598C-2905-65B9-8DF6-7449E42FC436}"/>
              </a:ext>
            </a:extLst>
          </p:cNvPr>
          <p:cNvSpPr/>
          <p:nvPr/>
        </p:nvSpPr>
        <p:spPr>
          <a:xfrm>
            <a:off x="8855548" y="465956"/>
            <a:ext cx="2990088" cy="2944368"/>
          </a:xfrm>
          <a:prstGeom prst="ellipse">
            <a:avLst/>
          </a:prstGeom>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2800" dirty="0">
                <a:latin typeface="Arial Black" panose="020B0A04020102020204" pitchFamily="34" charset="0"/>
              </a:rPr>
              <a:t>Build America, Buy America Waivers</a:t>
            </a:r>
          </a:p>
        </p:txBody>
      </p:sp>
      <p:sp>
        <p:nvSpPr>
          <p:cNvPr id="3" name="Oval 2">
            <a:extLst>
              <a:ext uri="{FF2B5EF4-FFF2-40B4-BE49-F238E27FC236}">
                <a16:creationId xmlns:a16="http://schemas.microsoft.com/office/drawing/2014/main" id="{FBF221B5-2C13-0136-2FF4-63F5F5B6ECAB}"/>
              </a:ext>
            </a:extLst>
          </p:cNvPr>
          <p:cNvSpPr/>
          <p:nvPr/>
        </p:nvSpPr>
        <p:spPr>
          <a:xfrm>
            <a:off x="3537097" y="1280916"/>
            <a:ext cx="2988507" cy="2940896"/>
          </a:xfrm>
          <a:prstGeom prst="ellipse">
            <a:avLst/>
          </a:prstGeom>
          <a:solidFill>
            <a:schemeClr val="accent5"/>
          </a:solidFill>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1900" dirty="0">
                <a:latin typeface="Arial Black" panose="020B0A04020102020204" pitchFamily="34" charset="0"/>
              </a:rPr>
              <a:t>2025 Annual Homelessness Assessment Report</a:t>
            </a:r>
          </a:p>
        </p:txBody>
      </p:sp>
    </p:spTree>
    <p:extLst>
      <p:ext uri="{BB962C8B-B14F-4D97-AF65-F5344CB8AC3E}">
        <p14:creationId xmlns:p14="http://schemas.microsoft.com/office/powerpoint/2010/main" val="2788429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829A4-970B-F2F7-1903-B80B2BA4D7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87040A-207B-39AE-C747-F1C8F7B023F9}"/>
              </a:ext>
            </a:extLst>
          </p:cNvPr>
          <p:cNvSpPr>
            <a:spLocks noGrp="1"/>
          </p:cNvSpPr>
          <p:nvPr>
            <p:ph type="title"/>
          </p:nvPr>
        </p:nvSpPr>
        <p:spPr/>
        <p:txBody>
          <a:bodyPr/>
          <a:lstStyle/>
          <a:p>
            <a:r>
              <a:rPr lang="en-US"/>
              <a:t>Housing Headwinds</a:t>
            </a:r>
          </a:p>
        </p:txBody>
      </p:sp>
      <p:sp>
        <p:nvSpPr>
          <p:cNvPr id="4" name="Oval 3">
            <a:extLst>
              <a:ext uri="{FF2B5EF4-FFF2-40B4-BE49-F238E27FC236}">
                <a16:creationId xmlns:a16="http://schemas.microsoft.com/office/drawing/2014/main" id="{E32961E8-8785-F953-75FE-5B18E27AB3EE}"/>
              </a:ext>
            </a:extLst>
          </p:cNvPr>
          <p:cNvSpPr/>
          <p:nvPr/>
        </p:nvSpPr>
        <p:spPr>
          <a:xfrm>
            <a:off x="2695335" y="1052710"/>
            <a:ext cx="2743200" cy="27432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a:latin typeface="Arial Black" panose="020B0A04020102020204" pitchFamily="34" charset="0"/>
              </a:rPr>
              <a:t>Current Fiscal Climate</a:t>
            </a:r>
          </a:p>
        </p:txBody>
      </p:sp>
      <p:sp>
        <p:nvSpPr>
          <p:cNvPr id="5" name="Oval 4">
            <a:extLst>
              <a:ext uri="{FF2B5EF4-FFF2-40B4-BE49-F238E27FC236}">
                <a16:creationId xmlns:a16="http://schemas.microsoft.com/office/drawing/2014/main" id="{AF5FBF35-C6A4-F914-D6DA-EFD37B5C102D}"/>
              </a:ext>
            </a:extLst>
          </p:cNvPr>
          <p:cNvSpPr/>
          <p:nvPr/>
        </p:nvSpPr>
        <p:spPr>
          <a:xfrm>
            <a:off x="4775604" y="3235467"/>
            <a:ext cx="2743200" cy="2743200"/>
          </a:xfrm>
          <a:prstGeom prst="ellipse">
            <a:avLst/>
          </a:prstGeom>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a:latin typeface="Arial Black" panose="020B0A04020102020204" pitchFamily="34" charset="0"/>
              </a:rPr>
              <a:t>Uncertainties with</a:t>
            </a:r>
          </a:p>
          <a:p>
            <a:pPr algn="ctr"/>
            <a:r>
              <a:rPr lang="en-US">
                <a:latin typeface="Arial Black" panose="020B0A04020102020204" pitchFamily="34" charset="0"/>
              </a:rPr>
              <a:t>Litigation</a:t>
            </a:r>
          </a:p>
        </p:txBody>
      </p:sp>
      <p:sp>
        <p:nvSpPr>
          <p:cNvPr id="6" name="Oval 5">
            <a:extLst>
              <a:ext uri="{FF2B5EF4-FFF2-40B4-BE49-F238E27FC236}">
                <a16:creationId xmlns:a16="http://schemas.microsoft.com/office/drawing/2014/main" id="{3D6805BE-7B44-D388-3B17-68402F764086}"/>
              </a:ext>
            </a:extLst>
          </p:cNvPr>
          <p:cNvSpPr/>
          <p:nvPr/>
        </p:nvSpPr>
        <p:spPr>
          <a:xfrm>
            <a:off x="8857129" y="2805160"/>
            <a:ext cx="2988507" cy="2940896"/>
          </a:xfrm>
          <a:prstGeom prst="ellipse">
            <a:avLst/>
          </a:prstGeom>
          <a:solidFill>
            <a:schemeClr val="accent5"/>
          </a:solidFill>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a:latin typeface="Arial Black" panose="020B0A04020102020204" pitchFamily="34" charset="0"/>
              </a:rPr>
              <a:t>Congressional Narratives</a:t>
            </a:r>
          </a:p>
        </p:txBody>
      </p:sp>
      <p:sp>
        <p:nvSpPr>
          <p:cNvPr id="7" name="Oval 6">
            <a:extLst>
              <a:ext uri="{FF2B5EF4-FFF2-40B4-BE49-F238E27FC236}">
                <a16:creationId xmlns:a16="http://schemas.microsoft.com/office/drawing/2014/main" id="{8F9A3DA6-F910-7984-ED49-E3280B31C866}"/>
              </a:ext>
            </a:extLst>
          </p:cNvPr>
          <p:cNvSpPr/>
          <p:nvPr/>
        </p:nvSpPr>
        <p:spPr>
          <a:xfrm>
            <a:off x="6488102" y="758966"/>
            <a:ext cx="2743200" cy="27432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latin typeface="Arial Black" panose="020B0A04020102020204" pitchFamily="34" charset="0"/>
              </a:rPr>
              <a:t>Growing Need</a:t>
            </a:r>
          </a:p>
        </p:txBody>
      </p:sp>
      <p:sp>
        <p:nvSpPr>
          <p:cNvPr id="3" name="Oval 2">
            <a:extLst>
              <a:ext uri="{FF2B5EF4-FFF2-40B4-BE49-F238E27FC236}">
                <a16:creationId xmlns:a16="http://schemas.microsoft.com/office/drawing/2014/main" id="{6585130E-EE24-3295-49BF-4A9422CF1754}"/>
              </a:ext>
            </a:extLst>
          </p:cNvPr>
          <p:cNvSpPr/>
          <p:nvPr/>
        </p:nvSpPr>
        <p:spPr>
          <a:xfrm>
            <a:off x="274168" y="2884394"/>
            <a:ext cx="2988507" cy="2940896"/>
          </a:xfrm>
          <a:prstGeom prst="ellipse">
            <a:avLst/>
          </a:prstGeom>
          <a:solidFill>
            <a:schemeClr val="accent5"/>
          </a:solidFill>
          <a:ln>
            <a:no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a:latin typeface="Arial Black" panose="020B0A04020102020204" pitchFamily="34" charset="0"/>
              </a:rPr>
              <a:t>DOGE/HUD Staffing Challenges</a:t>
            </a:r>
          </a:p>
        </p:txBody>
      </p:sp>
    </p:spTree>
    <p:extLst>
      <p:ext uri="{BB962C8B-B14F-4D97-AF65-F5344CB8AC3E}">
        <p14:creationId xmlns:p14="http://schemas.microsoft.com/office/powerpoint/2010/main" val="3091935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112677" y="283613"/>
            <a:ext cx="108544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0"/>
                <a:solidFill>
                  <a:prstClr val="black"/>
                </a:solidFill>
                <a:effectLst/>
                <a:uLnTx/>
                <a:uFillTx/>
                <a:latin typeface="Arial"/>
                <a:ea typeface="+mn-ea"/>
                <a:cs typeface="+mn-cs"/>
              </a:rPr>
              <a:t>What’s Next?</a:t>
            </a:r>
          </a:p>
        </p:txBody>
      </p:sp>
      <p:graphicFrame>
        <p:nvGraphicFramePr>
          <p:cNvPr id="4" name="Diagram 3">
            <a:extLst>
              <a:ext uri="{FF2B5EF4-FFF2-40B4-BE49-F238E27FC236}">
                <a16:creationId xmlns:a16="http://schemas.microsoft.com/office/drawing/2014/main" id="{B691521D-0676-1F4E-BBD9-04DA64A90486}"/>
              </a:ext>
            </a:extLst>
          </p:cNvPr>
          <p:cNvGraphicFramePr/>
          <p:nvPr>
            <p:extLst>
              <p:ext uri="{D42A27DB-BD31-4B8C-83A1-F6EECF244321}">
                <p14:modId xmlns:p14="http://schemas.microsoft.com/office/powerpoint/2010/main" val="332480351"/>
              </p:ext>
            </p:extLst>
          </p:nvPr>
        </p:nvGraphicFramePr>
        <p:xfrm>
          <a:off x="5539909" y="1114610"/>
          <a:ext cx="6106019" cy="4640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EA914C6D-4497-2130-6B44-1D7671667D62}"/>
              </a:ext>
            </a:extLst>
          </p:cNvPr>
          <p:cNvPicPr>
            <a:picLocks noChangeAspect="1"/>
          </p:cNvPicPr>
          <p:nvPr/>
        </p:nvPicPr>
        <p:blipFill>
          <a:blip r:embed="rId8"/>
          <a:stretch>
            <a:fillRect/>
          </a:stretch>
        </p:blipFill>
        <p:spPr>
          <a:xfrm>
            <a:off x="876300" y="1798650"/>
            <a:ext cx="4395906" cy="3260699"/>
          </a:xfrm>
          <a:prstGeom prst="rect">
            <a:avLst/>
          </a:prstGeom>
        </p:spPr>
      </p:pic>
    </p:spTree>
    <p:extLst>
      <p:ext uri="{BB962C8B-B14F-4D97-AF65-F5344CB8AC3E}">
        <p14:creationId xmlns:p14="http://schemas.microsoft.com/office/powerpoint/2010/main" val="3026905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1CE7A-EBCB-EBC9-A123-84E1F9F51F6E}"/>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5D112A0-A787-C463-959B-E9430728FF9A}"/>
              </a:ext>
            </a:extLst>
          </p:cNvPr>
          <p:cNvSpPr/>
          <p:nvPr/>
        </p:nvSpPr>
        <p:spPr>
          <a:xfrm>
            <a:off x="112677" y="283613"/>
            <a:ext cx="108544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w="0"/>
                <a:solidFill>
                  <a:prstClr val="black"/>
                </a:solidFill>
                <a:effectLst/>
                <a:uLnTx/>
                <a:uFillTx/>
                <a:latin typeface="Arial"/>
                <a:ea typeface="+mn-ea"/>
                <a:cs typeface="+mn-cs"/>
              </a:rPr>
              <a:t>Midterm Considerations</a:t>
            </a:r>
          </a:p>
        </p:txBody>
      </p:sp>
      <p:graphicFrame>
        <p:nvGraphicFramePr>
          <p:cNvPr id="4" name="Diagram 3">
            <a:extLst>
              <a:ext uri="{FF2B5EF4-FFF2-40B4-BE49-F238E27FC236}">
                <a16:creationId xmlns:a16="http://schemas.microsoft.com/office/drawing/2014/main" id="{B6C83093-4761-DAF8-AAEA-8B966B5279C7}"/>
              </a:ext>
            </a:extLst>
          </p:cNvPr>
          <p:cNvGraphicFramePr/>
          <p:nvPr>
            <p:extLst>
              <p:ext uri="{D42A27DB-BD31-4B8C-83A1-F6EECF244321}">
                <p14:modId xmlns:p14="http://schemas.microsoft.com/office/powerpoint/2010/main" val="4249922984"/>
              </p:ext>
            </p:extLst>
          </p:nvPr>
        </p:nvGraphicFramePr>
        <p:xfrm>
          <a:off x="422903" y="1257300"/>
          <a:ext cx="11346194" cy="4637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4783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9225A498-A823-82FF-97F1-DCA48A79CC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3128" y="-127000"/>
            <a:ext cx="2680681" cy="2011268"/>
          </a:xfrm>
          <a:prstGeom prst="rect">
            <a:avLst/>
          </a:prstGeom>
        </p:spPr>
      </p:pic>
      <p:pic>
        <p:nvPicPr>
          <p:cNvPr id="14" name="Picture 13">
            <a:extLst>
              <a:ext uri="{FF2B5EF4-FFF2-40B4-BE49-F238E27FC236}">
                <a16:creationId xmlns:a16="http://schemas.microsoft.com/office/drawing/2014/main" id="{7FF549EC-1B3B-9749-5217-95C4EB3E74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27000"/>
            <a:ext cx="2747661" cy="1828800"/>
          </a:xfrm>
          <a:prstGeom prst="rect">
            <a:avLst/>
          </a:prstGeom>
        </p:spPr>
      </p:pic>
      <p:pic>
        <p:nvPicPr>
          <p:cNvPr id="18" name="Picture 17">
            <a:extLst>
              <a:ext uri="{FF2B5EF4-FFF2-40B4-BE49-F238E27FC236}">
                <a16:creationId xmlns:a16="http://schemas.microsoft.com/office/drawing/2014/main" id="{1A081705-E417-C2A6-8752-04545AB50BF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07250" y="-127000"/>
            <a:ext cx="2588248" cy="1892424"/>
          </a:xfrm>
          <a:prstGeom prst="rect">
            <a:avLst/>
          </a:prstGeom>
        </p:spPr>
      </p:pic>
      <p:pic>
        <p:nvPicPr>
          <p:cNvPr id="32" name="Picture 31">
            <a:extLst>
              <a:ext uri="{FF2B5EF4-FFF2-40B4-BE49-F238E27FC236}">
                <a16:creationId xmlns:a16="http://schemas.microsoft.com/office/drawing/2014/main" id="{8F533F58-BCF1-EEED-7F43-09A9DA267F5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9947275" y="193675"/>
            <a:ext cx="2565400" cy="1924050"/>
          </a:xfrm>
          <a:prstGeom prst="rect">
            <a:avLst/>
          </a:prstGeom>
        </p:spPr>
      </p:pic>
      <p:pic>
        <p:nvPicPr>
          <p:cNvPr id="26" name="Picture 25">
            <a:extLst>
              <a:ext uri="{FF2B5EF4-FFF2-40B4-BE49-F238E27FC236}">
                <a16:creationId xmlns:a16="http://schemas.microsoft.com/office/drawing/2014/main" id="{C3A1C55F-0DAD-0ECE-7210-23238CC0E6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73932" y="-127000"/>
            <a:ext cx="2632616" cy="1828800"/>
          </a:xfrm>
          <a:prstGeom prst="rect">
            <a:avLst/>
          </a:prstGeom>
        </p:spPr>
      </p:pic>
      <p:pic>
        <p:nvPicPr>
          <p:cNvPr id="12" name="Content Placeholder 11">
            <a:extLst>
              <a:ext uri="{FF2B5EF4-FFF2-40B4-BE49-F238E27FC236}">
                <a16:creationId xmlns:a16="http://schemas.microsoft.com/office/drawing/2014/main" id="{229DE94B-588E-F4BC-8596-5EA88AE95594}"/>
              </a:ext>
            </a:extLst>
          </p:cNvPr>
          <p:cNvPicPr>
            <a:picLocks noGrp="1" noChangeAspect="1"/>
          </p:cNvPicPr>
          <p:nvPr>
            <p:ph sz="quarter" idx="10"/>
          </p:nvPr>
        </p:nvPicPr>
        <p:blipFill>
          <a:blip r:embed="rId8">
            <a:extLst>
              <a:ext uri="{28A0092B-C50C-407E-A947-70E740481C1C}">
                <a14:useLocalDpi xmlns:a14="http://schemas.microsoft.com/office/drawing/2010/main" val="0"/>
              </a:ext>
            </a:extLst>
          </a:blip>
          <a:stretch>
            <a:fillRect/>
          </a:stretch>
        </p:blipFill>
        <p:spPr>
          <a:xfrm>
            <a:off x="0" y="5029200"/>
            <a:ext cx="2438400" cy="1828800"/>
          </a:xfrm>
          <a:prstGeom prst="rect">
            <a:avLst/>
          </a:prstGeom>
        </p:spPr>
      </p:pic>
      <p:pic>
        <p:nvPicPr>
          <p:cNvPr id="38" name="Picture 37">
            <a:extLst>
              <a:ext uri="{FF2B5EF4-FFF2-40B4-BE49-F238E27FC236}">
                <a16:creationId xmlns:a16="http://schemas.microsoft.com/office/drawing/2014/main" id="{8F36ADC6-0E31-9BA8-E0A9-40EAFA3EB3E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38400" y="5029200"/>
            <a:ext cx="2728944" cy="1828800"/>
          </a:xfrm>
          <a:prstGeom prst="rect">
            <a:avLst/>
          </a:prstGeom>
        </p:spPr>
      </p:pic>
      <p:pic>
        <p:nvPicPr>
          <p:cNvPr id="48" name="Picture 47">
            <a:extLst>
              <a:ext uri="{FF2B5EF4-FFF2-40B4-BE49-F238E27FC236}">
                <a16:creationId xmlns:a16="http://schemas.microsoft.com/office/drawing/2014/main" id="{70F54FC3-18F8-0ABC-86D8-5FB364BD426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270631" y="5029200"/>
            <a:ext cx="2743200" cy="1828800"/>
          </a:xfrm>
          <a:prstGeom prst="rect">
            <a:avLst/>
          </a:prstGeom>
        </p:spPr>
      </p:pic>
      <p:pic>
        <p:nvPicPr>
          <p:cNvPr id="50" name="Picture 49">
            <a:extLst>
              <a:ext uri="{FF2B5EF4-FFF2-40B4-BE49-F238E27FC236}">
                <a16:creationId xmlns:a16="http://schemas.microsoft.com/office/drawing/2014/main" id="{26FFEC44-849F-0BBF-AFB8-16C5AE31EB8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838524" y="5194300"/>
            <a:ext cx="2716227" cy="1828801"/>
          </a:xfrm>
          <a:prstGeom prst="rect">
            <a:avLst/>
          </a:prstGeom>
        </p:spPr>
      </p:pic>
      <p:pic>
        <p:nvPicPr>
          <p:cNvPr id="42" name="Picture 41">
            <a:extLst>
              <a:ext uri="{FF2B5EF4-FFF2-40B4-BE49-F238E27FC236}">
                <a16:creationId xmlns:a16="http://schemas.microsoft.com/office/drawing/2014/main" id="{CDCE28ED-B338-8063-8393-D38877F60AD0}"/>
              </a:ext>
            </a:extLst>
          </p:cNvPr>
          <p:cNvPicPr>
            <a:picLocks noChangeAspect="1"/>
          </p:cNvPicPr>
          <p:nvPr/>
        </p:nvPicPr>
        <p:blipFill>
          <a:blip r:embed="rId12">
            <a:extLst>
              <a:ext uri="{28A0092B-C50C-407E-A947-70E740481C1C}">
                <a14:useLocalDpi xmlns:a14="http://schemas.microsoft.com/office/drawing/2010/main" val="0"/>
              </a:ext>
            </a:extLst>
          </a:blip>
          <a:srcRect l="10262"/>
          <a:stretch>
            <a:fillRect/>
          </a:stretch>
        </p:blipFill>
        <p:spPr>
          <a:xfrm>
            <a:off x="9729710" y="5029200"/>
            <a:ext cx="2462290" cy="1828800"/>
          </a:xfrm>
          <a:prstGeom prst="rect">
            <a:avLst/>
          </a:prstGeom>
        </p:spPr>
      </p:pic>
      <p:pic>
        <p:nvPicPr>
          <p:cNvPr id="16" name="Picture 15">
            <a:extLst>
              <a:ext uri="{FF2B5EF4-FFF2-40B4-BE49-F238E27FC236}">
                <a16:creationId xmlns:a16="http://schemas.microsoft.com/office/drawing/2014/main" id="{86B2741D-3444-1AEA-DC6D-7ACD6689812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1704674"/>
            <a:ext cx="2747807" cy="1828800"/>
          </a:xfrm>
          <a:prstGeom prst="rect">
            <a:avLst/>
          </a:prstGeom>
        </p:spPr>
      </p:pic>
      <p:pic>
        <p:nvPicPr>
          <p:cNvPr id="22" name="Picture 21">
            <a:extLst>
              <a:ext uri="{FF2B5EF4-FFF2-40B4-BE49-F238E27FC236}">
                <a16:creationId xmlns:a16="http://schemas.microsoft.com/office/drawing/2014/main" id="{9BFF9E88-0161-C590-AB43-6EAC93A036E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320948" y="3520774"/>
            <a:ext cx="2871052" cy="1828800"/>
          </a:xfrm>
          <a:prstGeom prst="rect">
            <a:avLst/>
          </a:prstGeom>
        </p:spPr>
      </p:pic>
      <p:pic>
        <p:nvPicPr>
          <p:cNvPr id="24" name="Picture 23">
            <a:extLst>
              <a:ext uri="{FF2B5EF4-FFF2-40B4-BE49-F238E27FC236}">
                <a16:creationId xmlns:a16="http://schemas.microsoft.com/office/drawing/2014/main" id="{B431CE71-2E77-4395-2F23-7BD75F4FDA46}"/>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643661" y="3520774"/>
            <a:ext cx="2702574" cy="1828800"/>
          </a:xfrm>
          <a:prstGeom prst="rect">
            <a:avLst/>
          </a:prstGeom>
        </p:spPr>
      </p:pic>
      <p:pic>
        <p:nvPicPr>
          <p:cNvPr id="28" name="Picture 27">
            <a:extLst>
              <a:ext uri="{FF2B5EF4-FFF2-40B4-BE49-F238E27FC236}">
                <a16:creationId xmlns:a16="http://schemas.microsoft.com/office/drawing/2014/main" id="{A11AEA62-9B08-EB33-2FCC-5ABB550C5BF6}"/>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3520774"/>
            <a:ext cx="2640344" cy="1828800"/>
          </a:xfrm>
          <a:prstGeom prst="rect">
            <a:avLst/>
          </a:prstGeom>
        </p:spPr>
      </p:pic>
      <p:pic>
        <p:nvPicPr>
          <p:cNvPr id="40" name="Picture 39">
            <a:extLst>
              <a:ext uri="{FF2B5EF4-FFF2-40B4-BE49-F238E27FC236}">
                <a16:creationId xmlns:a16="http://schemas.microsoft.com/office/drawing/2014/main" id="{9910AE61-0B48-3327-111A-FA6DDC890CAF}"/>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2540295" y="3520774"/>
            <a:ext cx="2438400" cy="1828800"/>
          </a:xfrm>
          <a:prstGeom prst="rect">
            <a:avLst/>
          </a:prstGeom>
        </p:spPr>
      </p:pic>
      <p:pic>
        <p:nvPicPr>
          <p:cNvPr id="46" name="Picture 45">
            <a:extLst>
              <a:ext uri="{FF2B5EF4-FFF2-40B4-BE49-F238E27FC236}">
                <a16:creationId xmlns:a16="http://schemas.microsoft.com/office/drawing/2014/main" id="{2AAA5C00-DA62-7E75-5CEA-5FC0883F6539}"/>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882747" y="3520774"/>
            <a:ext cx="1987826" cy="1828800"/>
          </a:xfrm>
          <a:prstGeom prst="rect">
            <a:avLst/>
          </a:prstGeom>
        </p:spPr>
      </p:pic>
      <p:pic>
        <p:nvPicPr>
          <p:cNvPr id="20" name="Picture 19">
            <a:extLst>
              <a:ext uri="{FF2B5EF4-FFF2-40B4-BE49-F238E27FC236}">
                <a16:creationId xmlns:a16="http://schemas.microsoft.com/office/drawing/2014/main" id="{87B3246B-5ED9-E441-48F2-5DFF93C41C8D}"/>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7673932" y="1692148"/>
            <a:ext cx="2437528" cy="1828800"/>
          </a:xfrm>
          <a:prstGeom prst="rect">
            <a:avLst/>
          </a:prstGeom>
        </p:spPr>
      </p:pic>
      <p:pic>
        <p:nvPicPr>
          <p:cNvPr id="30" name="Picture 29">
            <a:extLst>
              <a:ext uri="{FF2B5EF4-FFF2-40B4-BE49-F238E27FC236}">
                <a16:creationId xmlns:a16="http://schemas.microsoft.com/office/drawing/2014/main" id="{AC59C8B7-85AE-1AFB-97D6-4F6CB3DF8B3D}"/>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9753600" y="1692148"/>
            <a:ext cx="2438400" cy="1828800"/>
          </a:xfrm>
          <a:prstGeom prst="rect">
            <a:avLst/>
          </a:prstGeom>
        </p:spPr>
      </p:pic>
      <p:pic>
        <p:nvPicPr>
          <p:cNvPr id="36" name="Picture 35">
            <a:extLst>
              <a:ext uri="{FF2B5EF4-FFF2-40B4-BE49-F238E27FC236}">
                <a16:creationId xmlns:a16="http://schemas.microsoft.com/office/drawing/2014/main" id="{B115E58B-3BCB-9C9B-49E1-0757BC7084ED}"/>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5185289" y="1692148"/>
            <a:ext cx="2743200" cy="1828800"/>
          </a:xfrm>
          <a:prstGeom prst="rect">
            <a:avLst/>
          </a:prstGeom>
        </p:spPr>
      </p:pic>
      <p:pic>
        <p:nvPicPr>
          <p:cNvPr id="44" name="Picture 43">
            <a:extLst>
              <a:ext uri="{FF2B5EF4-FFF2-40B4-BE49-F238E27FC236}">
                <a16:creationId xmlns:a16="http://schemas.microsoft.com/office/drawing/2014/main" id="{7231EC86-E480-FD6C-C29E-B9CE21DE8A9A}"/>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526149" y="1692148"/>
            <a:ext cx="2743200" cy="1828800"/>
          </a:xfrm>
          <a:prstGeom prst="rect">
            <a:avLst/>
          </a:prstGeom>
        </p:spPr>
      </p:pic>
    </p:spTree>
    <p:extLst>
      <p:ext uri="{BB962C8B-B14F-4D97-AF65-F5344CB8AC3E}">
        <p14:creationId xmlns:p14="http://schemas.microsoft.com/office/powerpoint/2010/main" val="4191515796"/>
      </p:ext>
    </p:extLst>
  </p:cSld>
  <p:clrMapOvr>
    <a:masterClrMapping/>
  </p:clrMapOvr>
  <mc:AlternateContent xmlns:mc="http://schemas.openxmlformats.org/markup-compatibility/2006" xmlns:p14="http://schemas.microsoft.com/office/powerpoint/2010/main">
    <mc:Choice Requires="p14">
      <p:transition spd="slow" p14:dur="3000">
        <p:dissolve/>
      </p:transition>
    </mc:Choice>
    <mc:Fallback xmlns="">
      <p:transition spd="slow">
        <p:dissolv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ABD846-94BF-295C-FB30-FF5FCD9328F4}"/>
              </a:ext>
            </a:extLst>
          </p:cNvPr>
          <p:cNvPicPr>
            <a:picLocks noChangeAspect="1"/>
          </p:cNvPicPr>
          <p:nvPr/>
        </p:nvPicPr>
        <p:blipFill>
          <a:blip r:embed="rId4">
            <a:alphaModFix amt="35000"/>
            <a:extLst>
              <a:ext uri="{28A0092B-C50C-407E-A947-70E740481C1C}">
                <a14:useLocalDpi xmlns:a14="http://schemas.microsoft.com/office/drawing/2010/main" val="0"/>
              </a:ext>
            </a:extLst>
          </a:blip>
          <a:stretch>
            <a:fillRect/>
          </a:stretch>
        </p:blipFill>
        <p:spPr>
          <a:xfrm>
            <a:off x="0" y="-635000"/>
            <a:ext cx="12192000" cy="8127999"/>
          </a:xfrm>
          <a:prstGeom prst="rect">
            <a:avLst/>
          </a:prstGeom>
        </p:spPr>
      </p:pic>
      <p:sp>
        <p:nvSpPr>
          <p:cNvPr id="8" name="Title 4">
            <a:extLst>
              <a:ext uri="{FF2B5EF4-FFF2-40B4-BE49-F238E27FC236}">
                <a16:creationId xmlns:a16="http://schemas.microsoft.com/office/drawing/2014/main" id="{9947D3DE-16D7-88ED-25EE-38A72A410C5E}"/>
              </a:ext>
            </a:extLst>
          </p:cNvPr>
          <p:cNvSpPr txBox="1">
            <a:spLocks/>
          </p:cNvSpPr>
          <p:nvPr/>
        </p:nvSpPr>
        <p:spPr>
          <a:xfrm>
            <a:off x="633046" y="273686"/>
            <a:ext cx="11212590" cy="75325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bg1"/>
                </a:solidFill>
              </a:rPr>
              <a:t>Coalitions and Partnerships</a:t>
            </a:r>
          </a:p>
        </p:txBody>
      </p:sp>
      <p:graphicFrame>
        <p:nvGraphicFramePr>
          <p:cNvPr id="2" name="Content Placeholder 1">
            <a:extLst>
              <a:ext uri="{FF2B5EF4-FFF2-40B4-BE49-F238E27FC236}">
                <a16:creationId xmlns:a16="http://schemas.microsoft.com/office/drawing/2014/main" id="{BA2A0AA4-B0CF-7566-6F9F-39B65FD1286E}"/>
              </a:ext>
            </a:extLst>
          </p:cNvPr>
          <p:cNvGraphicFramePr>
            <a:graphicFrameLocks noGrp="1"/>
          </p:cNvGraphicFramePr>
          <p:nvPr>
            <p:ph idx="10"/>
            <p:extLst>
              <p:ext uri="{D42A27DB-BD31-4B8C-83A1-F6EECF244321}">
                <p14:modId xmlns:p14="http://schemas.microsoft.com/office/powerpoint/2010/main" val="3917516335"/>
              </p:ext>
            </p:extLst>
          </p:nvPr>
        </p:nvGraphicFramePr>
        <p:xfrm>
          <a:off x="211015" y="1281819"/>
          <a:ext cx="11676185" cy="45211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770847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72247-BE61-D90B-BC9A-BC162A3D50E9}"/>
              </a:ext>
            </a:extLst>
          </p:cNvPr>
          <p:cNvSpPr>
            <a:spLocks noGrp="1"/>
          </p:cNvSpPr>
          <p:nvPr>
            <p:ph type="title"/>
          </p:nvPr>
        </p:nvSpPr>
        <p:spPr/>
        <p:txBody>
          <a:bodyPr/>
          <a:lstStyle/>
          <a:p>
            <a:r>
              <a:rPr lang="en-US"/>
              <a:t>Partner Resources</a:t>
            </a:r>
          </a:p>
        </p:txBody>
      </p:sp>
      <p:pic>
        <p:nvPicPr>
          <p:cNvPr id="5" name="Content Placeholder 4">
            <a:extLst>
              <a:ext uri="{FF2B5EF4-FFF2-40B4-BE49-F238E27FC236}">
                <a16:creationId xmlns:a16="http://schemas.microsoft.com/office/drawing/2014/main" id="{538E4130-5627-57EF-2AED-CD440EA8BD98}"/>
              </a:ext>
            </a:extLst>
          </p:cNvPr>
          <p:cNvPicPr>
            <a:picLocks noGrp="1" noChangeAspect="1"/>
          </p:cNvPicPr>
          <p:nvPr>
            <p:ph idx="10"/>
          </p:nvPr>
        </p:nvPicPr>
        <p:blipFill>
          <a:blip r:embed="rId3">
            <a:extLst>
              <a:ext uri="{28A0092B-C50C-407E-A947-70E740481C1C}">
                <a14:useLocalDpi xmlns:a14="http://schemas.microsoft.com/office/drawing/2010/main" val="0"/>
              </a:ext>
            </a:extLst>
          </a:blip>
          <a:stretch>
            <a:fillRect/>
          </a:stretch>
        </p:blipFill>
        <p:spPr>
          <a:xfrm>
            <a:off x="4485861" y="1209844"/>
            <a:ext cx="3179618" cy="4114800"/>
          </a:xfrm>
          <a:prstGeom prst="rect">
            <a:avLst/>
          </a:prstGeom>
          <a:ln>
            <a:solidFill>
              <a:schemeClr val="tx1"/>
            </a:solidFill>
          </a:ln>
        </p:spPr>
      </p:pic>
      <p:pic>
        <p:nvPicPr>
          <p:cNvPr id="11" name="Picture 10">
            <a:extLst>
              <a:ext uri="{FF2B5EF4-FFF2-40B4-BE49-F238E27FC236}">
                <a16:creationId xmlns:a16="http://schemas.microsoft.com/office/drawing/2014/main" id="{01ED2176-D871-E952-4293-215C380FB1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046" y="1209844"/>
            <a:ext cx="3183638" cy="4114800"/>
          </a:xfrm>
          <a:prstGeom prst="rect">
            <a:avLst/>
          </a:prstGeom>
          <a:ln>
            <a:solidFill>
              <a:schemeClr val="tx1"/>
            </a:solidFill>
          </a:ln>
        </p:spPr>
      </p:pic>
      <p:pic>
        <p:nvPicPr>
          <p:cNvPr id="14" name="Picture 13">
            <a:extLst>
              <a:ext uri="{FF2B5EF4-FFF2-40B4-BE49-F238E27FC236}">
                <a16:creationId xmlns:a16="http://schemas.microsoft.com/office/drawing/2014/main" id="{25F9111F-B4DD-4300-7D51-6B55DCC826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79336" y="1209844"/>
            <a:ext cx="3179618" cy="4114800"/>
          </a:xfrm>
          <a:prstGeom prst="rect">
            <a:avLst/>
          </a:prstGeom>
          <a:ln>
            <a:solidFill>
              <a:schemeClr val="tx1"/>
            </a:solidFill>
          </a:ln>
        </p:spPr>
      </p:pic>
    </p:spTree>
    <p:extLst>
      <p:ext uri="{BB962C8B-B14F-4D97-AF65-F5344CB8AC3E}">
        <p14:creationId xmlns:p14="http://schemas.microsoft.com/office/powerpoint/2010/main" val="3274825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25D41CD3-8249-CA93-666C-8F2033616BBB}"/>
              </a:ext>
            </a:extLst>
          </p:cNvPr>
          <p:cNvGraphicFramePr>
            <a:graphicFrameLocks/>
          </p:cNvGraphicFramePr>
          <p:nvPr/>
        </p:nvGraphicFramePr>
        <p:xfrm>
          <a:off x="546352" y="3529138"/>
          <a:ext cx="11099296" cy="1463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C9DAA1BB-EEC0-6CBF-C92C-554383AE0661}"/>
              </a:ext>
            </a:extLst>
          </p:cNvPr>
          <p:cNvSpPr txBox="1">
            <a:spLocks/>
          </p:cNvSpPr>
          <p:nvPr/>
        </p:nvSpPr>
        <p:spPr>
          <a:xfrm>
            <a:off x="5704048" y="700237"/>
            <a:ext cx="5323191" cy="883709"/>
          </a:xfrm>
          <a:prstGeom prst="rect">
            <a:avLst/>
          </a:prstGeom>
        </p:spPr>
        <p:txBody>
          <a:bodyPr vert="horz" lIns="60960" tIns="30480" rIns="60960" bIns="30480" rtlCol="0" anchor="ctr">
            <a:noAutofit/>
          </a:bodyPr>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l" defTabSz="609630" rtl="0" eaLnBrk="1" fontAlgn="auto" latinLnBrk="0" hangingPunct="1">
              <a:lnSpc>
                <a:spcPct val="90000"/>
              </a:lnSpc>
              <a:spcBef>
                <a:spcPct val="0"/>
              </a:spcBef>
              <a:spcAft>
                <a:spcPts val="0"/>
              </a:spcAft>
              <a:buClrTx/>
              <a:buSzTx/>
              <a:buFontTx/>
              <a:buNone/>
              <a:tabLst/>
              <a:defRPr/>
            </a:pPr>
            <a:r>
              <a:rPr kumimoji="0" lang="en-US" sz="3567" b="1" i="0" u="none" strike="noStrike" kern="1200" cap="none" spc="0" normalizeH="0" baseline="0" noProof="0">
                <a:ln>
                  <a:noFill/>
                </a:ln>
                <a:solidFill>
                  <a:sysClr val="windowText" lastClr="000000"/>
                </a:solidFill>
                <a:effectLst/>
                <a:uLnTx/>
                <a:uFillTx/>
                <a:latin typeface="Arial Black" panose="020B0A04020102020204" pitchFamily="34" charset="0"/>
                <a:ea typeface="+mj-ea"/>
                <a:cs typeface="+mj-cs"/>
              </a:rPr>
              <a:t>2026 Policy Priorities</a:t>
            </a:r>
            <a:endParaRPr kumimoji="0" lang="en-US" sz="3000" b="1" i="0" u="none" strike="noStrike" kern="1200" cap="none" spc="0" normalizeH="0" baseline="0" noProof="0">
              <a:ln>
                <a:noFill/>
              </a:ln>
              <a:solidFill>
                <a:sysClr val="windowText" lastClr="000000"/>
              </a:solidFill>
              <a:effectLst/>
              <a:uLnTx/>
              <a:uFillTx/>
              <a:latin typeface="Arial Black" panose="020B0A04020102020204" pitchFamily="34" charset="0"/>
              <a:ea typeface="+mj-ea"/>
              <a:cs typeface="+mj-cs"/>
            </a:endParaRPr>
          </a:p>
        </p:txBody>
      </p:sp>
      <p:sp>
        <p:nvSpPr>
          <p:cNvPr id="5" name="Content Placeholder 2">
            <a:extLst>
              <a:ext uri="{FF2B5EF4-FFF2-40B4-BE49-F238E27FC236}">
                <a16:creationId xmlns:a16="http://schemas.microsoft.com/office/drawing/2014/main" id="{5E0C8627-5BEC-C001-D92F-5BB1DFF173F0}"/>
              </a:ext>
            </a:extLst>
          </p:cNvPr>
          <p:cNvSpPr txBox="1">
            <a:spLocks/>
          </p:cNvSpPr>
          <p:nvPr/>
        </p:nvSpPr>
        <p:spPr>
          <a:xfrm>
            <a:off x="5513754" y="2011699"/>
            <a:ext cx="4715467" cy="449791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11" marR="0" lvl="0" indent="-228611" algn="l" defTabSz="609630" rtl="0" eaLnBrk="1" fontAlgn="auto" latinLnBrk="0" hangingPunct="1">
              <a:lnSpc>
                <a:spcPct val="100000"/>
              </a:lnSpc>
              <a:spcBef>
                <a:spcPct val="20000"/>
              </a:spcBef>
              <a:spcAft>
                <a:spcPts val="0"/>
              </a:spcAft>
              <a:buClrTx/>
              <a:buSzTx/>
              <a:buFont typeface="Arial" pitchFamily="34" charset="0"/>
              <a:buChar char="•"/>
              <a:tabLst/>
              <a:defRPr/>
            </a:pPr>
            <a:r>
              <a:rPr kumimoji="0" lang="en-US" sz="2133" b="0" i="0" u="none" strike="noStrike" kern="1200" cap="none" spc="0" normalizeH="0" baseline="0" noProof="0">
                <a:ln>
                  <a:noFill/>
                </a:ln>
                <a:solidFill>
                  <a:prstClr val="black"/>
                </a:solidFill>
                <a:effectLst/>
                <a:uLnTx/>
                <a:uFillTx/>
                <a:latin typeface="Calibri"/>
                <a:ea typeface="+mn-ea"/>
                <a:cs typeface="+mn-cs"/>
              </a:rPr>
              <a:t>Increase Housing Affordability by Improving Federal Programs</a:t>
            </a:r>
          </a:p>
          <a:p>
            <a:pPr marL="228611" marR="0" lvl="0" indent="-228611" algn="l" defTabSz="609630" rtl="0" eaLnBrk="1" fontAlgn="auto" latinLnBrk="0" hangingPunct="1">
              <a:lnSpc>
                <a:spcPct val="100000"/>
              </a:lnSpc>
              <a:spcBef>
                <a:spcPct val="20000"/>
              </a:spcBef>
              <a:spcAft>
                <a:spcPts val="0"/>
              </a:spcAft>
              <a:buClrTx/>
              <a:buSzTx/>
              <a:buFont typeface="Arial" pitchFamily="34" charset="0"/>
              <a:buChar char="•"/>
              <a:tabLst/>
              <a:defRPr/>
            </a:pPr>
            <a:r>
              <a:rPr kumimoji="0" lang="en-US" sz="2133" b="0" i="0" u="none" strike="noStrike" kern="1200" cap="none" spc="0" normalizeH="0" baseline="0" noProof="0">
                <a:ln>
                  <a:noFill/>
                </a:ln>
                <a:solidFill>
                  <a:prstClr val="black"/>
                </a:solidFill>
                <a:effectLst/>
                <a:uLnTx/>
                <a:uFillTx/>
                <a:latin typeface="Calibri"/>
                <a:ea typeface="+mn-ea"/>
                <a:cs typeface="+mn-cs"/>
              </a:rPr>
              <a:t>Strengthen Communities by Increasing Housing Supply</a:t>
            </a:r>
          </a:p>
          <a:p>
            <a:pPr marL="228611" marR="0" lvl="0" indent="-228611" algn="l" defTabSz="609630" rtl="0" eaLnBrk="1" fontAlgn="auto" latinLnBrk="0" hangingPunct="1">
              <a:lnSpc>
                <a:spcPct val="100000"/>
              </a:lnSpc>
              <a:spcBef>
                <a:spcPct val="20000"/>
              </a:spcBef>
              <a:spcAft>
                <a:spcPts val="0"/>
              </a:spcAft>
              <a:buClrTx/>
              <a:buSzTx/>
              <a:buFont typeface="Arial" pitchFamily="34" charset="0"/>
              <a:buChar char="•"/>
              <a:tabLst/>
              <a:defRPr/>
            </a:pPr>
            <a:r>
              <a:rPr kumimoji="0" lang="en-US" sz="2133" b="0" i="0" u="none" strike="noStrike" kern="1200" cap="none" spc="0" normalizeH="0" baseline="0" noProof="0">
                <a:ln>
                  <a:noFill/>
                </a:ln>
                <a:solidFill>
                  <a:prstClr val="black"/>
                </a:solidFill>
                <a:effectLst/>
                <a:uLnTx/>
                <a:uFillTx/>
                <a:latin typeface="Calibri"/>
                <a:ea typeface="+mn-ea"/>
                <a:cs typeface="+mn-cs"/>
              </a:rPr>
              <a:t>Reduce and Prevent Homelessness by Expanding Housing and Community Supports</a:t>
            </a:r>
          </a:p>
          <a:p>
            <a:pPr marL="228611" marR="0" lvl="0" indent="-228611" algn="l" defTabSz="609630" rtl="0" eaLnBrk="1" fontAlgn="auto" latinLnBrk="0" hangingPunct="1">
              <a:lnSpc>
                <a:spcPct val="100000"/>
              </a:lnSpc>
              <a:spcBef>
                <a:spcPct val="20000"/>
              </a:spcBef>
              <a:spcAft>
                <a:spcPts val="0"/>
              </a:spcAft>
              <a:buClrTx/>
              <a:buSzTx/>
              <a:buFont typeface="Arial" pitchFamily="34" charset="0"/>
              <a:buChar char="•"/>
              <a:tabLst/>
              <a:defRPr/>
            </a:pPr>
            <a:r>
              <a:rPr kumimoji="0" lang="en-US" sz="2133" b="0" i="0" u="none" strike="noStrike" kern="1200" cap="none" spc="0" normalizeH="0" baseline="0" noProof="0">
                <a:ln>
                  <a:noFill/>
                </a:ln>
                <a:solidFill>
                  <a:prstClr val="black"/>
                </a:solidFill>
                <a:effectLst/>
                <a:uLnTx/>
                <a:uFillTx/>
                <a:latin typeface="Calibri"/>
                <a:ea typeface="+mn-ea"/>
                <a:cs typeface="+mn-cs"/>
              </a:rPr>
              <a:t>Improve Outcomes for American Families by Streamlining Requirements and Strengthening Federal Agencies</a:t>
            </a:r>
          </a:p>
        </p:txBody>
      </p:sp>
      <p:pic>
        <p:nvPicPr>
          <p:cNvPr id="7" name="Picture 6">
            <a:extLst>
              <a:ext uri="{FF2B5EF4-FFF2-40B4-BE49-F238E27FC236}">
                <a16:creationId xmlns:a16="http://schemas.microsoft.com/office/drawing/2014/main" id="{AF81DBA8-174C-40DA-049C-5D598B954B70}"/>
              </a:ext>
            </a:extLst>
          </p:cNvPr>
          <p:cNvPicPr>
            <a:picLocks noChangeAspect="1"/>
          </p:cNvPicPr>
          <p:nvPr/>
        </p:nvPicPr>
        <p:blipFill>
          <a:blip r:embed="rId7"/>
          <a:stretch>
            <a:fillRect/>
          </a:stretch>
        </p:blipFill>
        <p:spPr>
          <a:xfrm>
            <a:off x="0" y="0"/>
            <a:ext cx="5278056" cy="6858000"/>
          </a:xfrm>
          <a:prstGeom prst="rect">
            <a:avLst/>
          </a:prstGeom>
        </p:spPr>
      </p:pic>
      <p:pic>
        <p:nvPicPr>
          <p:cNvPr id="11" name="Picture 10" descr="A qr code on a white background&#10;&#10;Description automatically generated">
            <a:extLst>
              <a:ext uri="{FF2B5EF4-FFF2-40B4-BE49-F238E27FC236}">
                <a16:creationId xmlns:a16="http://schemas.microsoft.com/office/drawing/2014/main" id="{CC4F26D3-C5C5-2E06-744C-7EA6026914A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23892" y="2784520"/>
            <a:ext cx="2068108" cy="2068108"/>
          </a:xfrm>
          <a:prstGeom prst="rect">
            <a:avLst/>
          </a:prstGeom>
        </p:spPr>
      </p:pic>
      <p:sp>
        <p:nvSpPr>
          <p:cNvPr id="3" name="TextBox 2">
            <a:extLst>
              <a:ext uri="{FF2B5EF4-FFF2-40B4-BE49-F238E27FC236}">
                <a16:creationId xmlns:a16="http://schemas.microsoft.com/office/drawing/2014/main" id="{D0839CDC-EAD8-8B22-5981-B9AB77601C75}"/>
              </a:ext>
            </a:extLst>
          </p:cNvPr>
          <p:cNvSpPr txBox="1"/>
          <p:nvPr/>
        </p:nvSpPr>
        <p:spPr>
          <a:xfrm>
            <a:off x="6700242" y="6053202"/>
            <a:ext cx="3528979"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1" u="none" strike="noStrike" kern="1200" cap="none" spc="0" normalizeH="0" baseline="0" noProof="0">
                <a:ln>
                  <a:noFill/>
                </a:ln>
                <a:solidFill>
                  <a:prstClr val="black"/>
                </a:solidFill>
                <a:effectLst/>
                <a:uLnTx/>
                <a:uFillTx/>
                <a:latin typeface="Arial"/>
                <a:ea typeface="+mn-ea"/>
                <a:cs typeface="+mn-cs"/>
              </a:rPr>
              <a:t>www.nahro.org/26priorities</a:t>
            </a:r>
          </a:p>
        </p:txBody>
      </p:sp>
    </p:spTree>
    <p:extLst>
      <p:ext uri="{BB962C8B-B14F-4D97-AF65-F5344CB8AC3E}">
        <p14:creationId xmlns:p14="http://schemas.microsoft.com/office/powerpoint/2010/main" val="1764454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1000"/>
                                  </p:stCondLst>
                                  <p:childTnLst>
                                    <p:set>
                                      <p:cBhvr>
                                        <p:cTn id="6" dur="1" fill="hold">
                                          <p:stCondLst>
                                            <p:cond delay="0"/>
                                          </p:stCondLst>
                                        </p:cTn>
                                        <p:tgtEl>
                                          <p:spTgt spid="6">
                                            <p:graphicEl>
                                              <a:dgm id="{0E28A792-E5C9-4317-89D1-0ED7F62A5464}"/>
                                            </p:graphicEl>
                                          </p:spTgt>
                                        </p:tgtEl>
                                        <p:attrNameLst>
                                          <p:attrName>style.visibility</p:attrName>
                                        </p:attrNameLst>
                                      </p:cBhvr>
                                      <p:to>
                                        <p:strVal val="visible"/>
                                      </p:to>
                                    </p:set>
                                    <p:animEffect transition="in" filter="wipe(left)">
                                      <p:cBhvr>
                                        <p:cTn id="7" dur="1000"/>
                                        <p:tgtEl>
                                          <p:spTgt spid="6">
                                            <p:graphicEl>
                                              <a:dgm id="{0E28A792-E5C9-4317-89D1-0ED7F62A54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C7219-E0D9-4982-3BFA-45E485110FF8}"/>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A1E474DF-234F-F88A-344A-80546D7C36A0}"/>
              </a:ext>
            </a:extLst>
          </p:cNvPr>
          <p:cNvSpPr/>
          <p:nvPr/>
        </p:nvSpPr>
        <p:spPr>
          <a:xfrm>
            <a:off x="-127819" y="0"/>
            <a:ext cx="7020453" cy="6858000"/>
          </a:xfrm>
          <a:prstGeom prst="rect">
            <a:avLst/>
          </a:prstGeom>
          <a:solidFill>
            <a:srgbClr val="961E1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353936E8-6753-807A-D5CD-A9757F34C9B7}"/>
              </a:ext>
            </a:extLst>
          </p:cNvPr>
          <p:cNvSpPr>
            <a:spLocks noGrp="1"/>
          </p:cNvSpPr>
          <p:nvPr>
            <p:ph type="title"/>
          </p:nvPr>
        </p:nvSpPr>
        <p:spPr>
          <a:xfrm>
            <a:off x="355600" y="1328686"/>
            <a:ext cx="6375400" cy="1325563"/>
          </a:xfrm>
        </p:spPr>
        <p:txBody>
          <a:bodyPr>
            <a:normAutofit/>
          </a:bodyPr>
          <a:lstStyle/>
          <a:p>
            <a:r>
              <a:rPr lang="en-US">
                <a:solidFill>
                  <a:schemeClr val="bg1"/>
                </a:solidFill>
                <a:latin typeface="Arial Black" panose="020B0A04020102020204" pitchFamily="34" charset="0"/>
              </a:rPr>
              <a:t>Secure Homes, Strong Communities</a:t>
            </a:r>
          </a:p>
        </p:txBody>
      </p:sp>
      <p:pic>
        <p:nvPicPr>
          <p:cNvPr id="13" name="Picture 12">
            <a:extLst>
              <a:ext uri="{FF2B5EF4-FFF2-40B4-BE49-F238E27FC236}">
                <a16:creationId xmlns:a16="http://schemas.microsoft.com/office/drawing/2014/main" id="{5E1E27EC-F6B5-369E-AD3A-66FF73A443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92634" y="0"/>
            <a:ext cx="5414239" cy="6858000"/>
          </a:xfrm>
          <a:prstGeom prst="rect">
            <a:avLst/>
          </a:prstGeom>
          <a:ln>
            <a:noFill/>
          </a:ln>
        </p:spPr>
      </p:pic>
      <p:sp>
        <p:nvSpPr>
          <p:cNvPr id="10" name="Content Placeholder 3">
            <a:extLst>
              <a:ext uri="{FF2B5EF4-FFF2-40B4-BE49-F238E27FC236}">
                <a16:creationId xmlns:a16="http://schemas.microsoft.com/office/drawing/2014/main" id="{CB65066A-BC7C-E290-D52C-5E1C68FB2928}"/>
              </a:ext>
            </a:extLst>
          </p:cNvPr>
          <p:cNvSpPr txBox="1">
            <a:spLocks/>
          </p:cNvSpPr>
          <p:nvPr/>
        </p:nvSpPr>
        <p:spPr>
          <a:xfrm>
            <a:off x="355600" y="1825625"/>
            <a:ext cx="6237705" cy="474746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0" marR="0" lvl="6" indent="0" algn="l" defTabSz="914400" rtl="0" eaLnBrk="1" fontAlgn="auto" latinLnBrk="0" hangingPunct="1">
              <a:lnSpc>
                <a:spcPct val="100000"/>
              </a:lnSpc>
              <a:spcBef>
                <a:spcPts val="0"/>
              </a:spcBef>
              <a:spcAft>
                <a:spcPts val="1800"/>
              </a:spcAft>
              <a:buClrTx/>
              <a:buSzTx/>
              <a:buFont typeface="Arial" panose="020B0604020202020204" pitchFamily="34" charset="0"/>
              <a:buNone/>
              <a:tabLst/>
              <a:defRPr/>
            </a:pPr>
            <a:endParaRPr kumimoji="0" lang="en-US" sz="3200" b="1" i="1" u="none" strike="noStrike" kern="1200" cap="none" spc="0" normalizeH="0" baseline="0" noProof="0">
              <a:ln>
                <a:noFill/>
              </a:ln>
              <a:solidFill>
                <a:prstClr val="white"/>
              </a:solidFill>
              <a:effectLst/>
              <a:uLnTx/>
              <a:uFillTx/>
              <a:latin typeface="Arial"/>
              <a:ea typeface="+mn-ea"/>
              <a:cs typeface="+mn-cs"/>
            </a:endParaRPr>
          </a:p>
          <a:p>
            <a:pPr marL="2743200" marR="0" lvl="6" indent="0" algn="l" defTabSz="914400" rtl="0" eaLnBrk="1" fontAlgn="auto" latinLnBrk="0" hangingPunct="1">
              <a:lnSpc>
                <a:spcPct val="100000"/>
              </a:lnSpc>
              <a:spcBef>
                <a:spcPts val="0"/>
              </a:spcBef>
              <a:spcAft>
                <a:spcPts val="1800"/>
              </a:spcAft>
              <a:buClrTx/>
              <a:buSzTx/>
              <a:buFont typeface="Arial" panose="020B0604020202020204" pitchFamily="34" charset="0"/>
              <a:buNone/>
              <a:tabLst/>
              <a:defRPr/>
            </a:pPr>
            <a:endParaRPr kumimoji="0" lang="en-US" sz="3200" b="1" i="1" u="none" strike="noStrike" kern="1200" cap="none" spc="0" normalizeH="0" baseline="0" noProof="0">
              <a:ln>
                <a:noFill/>
              </a:ln>
              <a:solidFill>
                <a:prstClr val="white"/>
              </a:solidFill>
              <a:effectLst/>
              <a:uLnTx/>
              <a:uFillTx/>
              <a:latin typeface="Arial"/>
              <a:ea typeface="+mn-ea"/>
              <a:cs typeface="+mn-cs"/>
            </a:endParaRPr>
          </a:p>
          <a:p>
            <a:pPr marL="2743200" marR="0" lvl="6" indent="0" algn="l" defTabSz="914400" rtl="0" eaLnBrk="1" fontAlgn="auto" latinLnBrk="0" hangingPunct="1">
              <a:lnSpc>
                <a:spcPct val="100000"/>
              </a:lnSpc>
              <a:spcBef>
                <a:spcPts val="0"/>
              </a:spcBef>
              <a:spcAft>
                <a:spcPts val="1800"/>
              </a:spcAft>
              <a:buClrTx/>
              <a:buSzTx/>
              <a:buFont typeface="Arial" panose="020B0604020202020204" pitchFamily="34" charset="0"/>
              <a:buNone/>
              <a:tabLst/>
              <a:defRPr/>
            </a:pPr>
            <a:endParaRPr kumimoji="0" lang="en-US" sz="3200" b="1" i="1" u="none" strike="noStrike" kern="1200" cap="none" spc="0" normalizeH="0" baseline="0" noProof="0">
              <a:ln>
                <a:noFill/>
              </a:ln>
              <a:solidFill>
                <a:prstClr val="white"/>
              </a:solidFill>
              <a:effectLst/>
              <a:uLnTx/>
              <a:uFillTx/>
              <a:latin typeface="Arial"/>
              <a:ea typeface="+mn-ea"/>
              <a:cs typeface="+mn-cs"/>
            </a:endParaRPr>
          </a:p>
          <a:p>
            <a:pPr marL="2743200" marR="0" lvl="6" indent="0" algn="l" defTabSz="914400" rtl="0" eaLnBrk="1" fontAlgn="auto" latinLnBrk="0" hangingPunct="1">
              <a:lnSpc>
                <a:spcPct val="100000"/>
              </a:lnSpc>
              <a:spcBef>
                <a:spcPts val="0"/>
              </a:spcBef>
              <a:spcAft>
                <a:spcPts val="1800"/>
              </a:spcAft>
              <a:buClrTx/>
              <a:buSzTx/>
              <a:buFont typeface="Arial" panose="020B0604020202020204" pitchFamily="34" charset="0"/>
              <a:buNone/>
              <a:tabLst/>
              <a:defRPr/>
            </a:pPr>
            <a:endParaRPr kumimoji="0" lang="en-US" sz="3200" b="1" i="1" u="none" strike="noStrike" kern="1200" cap="none" spc="0" normalizeH="0" baseline="0" noProof="0">
              <a:ln>
                <a:noFill/>
              </a:ln>
              <a:solidFill>
                <a:prstClr val="white"/>
              </a:solidFill>
              <a:effectLst/>
              <a:uLnTx/>
              <a:uFillTx/>
              <a:latin typeface="Arial"/>
              <a:ea typeface="+mn-ea"/>
              <a:cs typeface="+mn-cs"/>
            </a:endParaRPr>
          </a:p>
          <a:p>
            <a:pPr marL="2743200" marR="0" lvl="6" indent="0" algn="l" defTabSz="914400" rtl="0" eaLnBrk="1" fontAlgn="auto" latinLnBrk="0" hangingPunct="1">
              <a:lnSpc>
                <a:spcPct val="100000"/>
              </a:lnSpc>
              <a:spcBef>
                <a:spcPts val="0"/>
              </a:spcBef>
              <a:spcAft>
                <a:spcPts val="1800"/>
              </a:spcAft>
              <a:buClrTx/>
              <a:buSzTx/>
              <a:buFont typeface="Arial" panose="020B0604020202020204" pitchFamily="34" charset="0"/>
              <a:buNone/>
              <a:tabLst/>
              <a:defRPr/>
            </a:pPr>
            <a:r>
              <a:rPr kumimoji="0" lang="en-US" sz="3200" b="1" i="1" u="none" strike="noStrike" kern="1200" cap="none" spc="0" normalizeH="0" baseline="0" noProof="0">
                <a:ln>
                  <a:noFill/>
                </a:ln>
                <a:solidFill>
                  <a:prstClr val="white"/>
                </a:solidFill>
                <a:effectLst/>
                <a:uLnTx/>
                <a:uFillTx/>
                <a:latin typeface="Arial"/>
                <a:ea typeface="+mn-ea"/>
                <a:cs typeface="+mn-cs"/>
              </a:rPr>
              <a:t>Scan the </a:t>
            </a:r>
            <a:br>
              <a:rPr kumimoji="0" lang="en-US" sz="3200" b="1" i="1" u="none" strike="noStrike" kern="1200" cap="none" spc="0" normalizeH="0" baseline="0" noProof="0">
                <a:ln>
                  <a:noFill/>
                </a:ln>
                <a:solidFill>
                  <a:prstClr val="white"/>
                </a:solidFill>
                <a:effectLst/>
                <a:uLnTx/>
                <a:uFillTx/>
                <a:latin typeface="Arial"/>
                <a:ea typeface="+mn-ea"/>
                <a:cs typeface="+mn-cs"/>
              </a:rPr>
            </a:br>
            <a:r>
              <a:rPr kumimoji="0" lang="en-US" sz="3200" b="1" i="1" u="none" strike="noStrike" kern="1200" cap="none" spc="0" normalizeH="0" baseline="0" noProof="0">
                <a:ln>
                  <a:noFill/>
                </a:ln>
                <a:solidFill>
                  <a:prstClr val="white"/>
                </a:solidFill>
                <a:effectLst/>
                <a:uLnTx/>
                <a:uFillTx/>
                <a:latin typeface="Arial"/>
                <a:ea typeface="+mn-ea"/>
                <a:cs typeface="+mn-cs"/>
              </a:rPr>
              <a:t>QR code to download </a:t>
            </a:r>
            <a:br>
              <a:rPr kumimoji="0" lang="en-US" sz="3200" b="1" i="1" u="none" strike="noStrike" kern="1200" cap="none" spc="0" normalizeH="0" baseline="0" noProof="0">
                <a:ln>
                  <a:noFill/>
                </a:ln>
                <a:solidFill>
                  <a:prstClr val="white"/>
                </a:solidFill>
                <a:effectLst/>
                <a:uLnTx/>
                <a:uFillTx/>
                <a:latin typeface="Arial"/>
                <a:ea typeface="+mn-ea"/>
                <a:cs typeface="+mn-cs"/>
              </a:rPr>
            </a:br>
            <a:r>
              <a:rPr kumimoji="0" lang="en-US" sz="3200" b="1" i="1" u="none" strike="noStrike" kern="1200" cap="none" spc="0" normalizeH="0" baseline="0" noProof="0">
                <a:ln>
                  <a:noFill/>
                </a:ln>
                <a:solidFill>
                  <a:prstClr val="white"/>
                </a:solidFill>
                <a:effectLst/>
                <a:uLnTx/>
                <a:uFillTx/>
                <a:latin typeface="Arial"/>
                <a:ea typeface="+mn-ea"/>
                <a:cs typeface="+mn-cs"/>
              </a:rPr>
              <a:t>the report! </a:t>
            </a:r>
          </a:p>
        </p:txBody>
      </p:sp>
      <p:pic>
        <p:nvPicPr>
          <p:cNvPr id="6" name="Picture 5" descr="A qr code on a white background&#10;&#10;AI-generated content may be incorrect.">
            <a:extLst>
              <a:ext uri="{FF2B5EF4-FFF2-40B4-BE49-F238E27FC236}">
                <a16:creationId xmlns:a16="http://schemas.microsoft.com/office/drawing/2014/main" id="{0D57CB1F-7400-547E-F279-50DDD997D4E1}"/>
              </a:ext>
            </a:extLst>
          </p:cNvPr>
          <p:cNvPicPr>
            <a:picLocks noChangeAspect="1"/>
          </p:cNvPicPr>
          <p:nvPr/>
        </p:nvPicPr>
        <p:blipFill>
          <a:blip r:embed="rId3">
            <a:extLst>
              <a:ext uri="{28A0092B-C50C-407E-A947-70E740481C1C}">
                <a14:useLocalDpi xmlns:a14="http://schemas.microsoft.com/office/drawing/2010/main" val="0"/>
              </a:ext>
            </a:extLst>
          </a:blip>
          <a:srcRect l="8666" t="8222" r="8668" b="9112"/>
          <a:stretch>
            <a:fillRect/>
          </a:stretch>
        </p:blipFill>
        <p:spPr>
          <a:xfrm>
            <a:off x="517258" y="4334638"/>
            <a:ext cx="2043329" cy="2043329"/>
          </a:xfrm>
          <a:prstGeom prst="rect">
            <a:avLst/>
          </a:prstGeom>
        </p:spPr>
      </p:pic>
      <p:sp>
        <p:nvSpPr>
          <p:cNvPr id="15" name="TextBox 14">
            <a:extLst>
              <a:ext uri="{FF2B5EF4-FFF2-40B4-BE49-F238E27FC236}">
                <a16:creationId xmlns:a16="http://schemas.microsoft.com/office/drawing/2014/main" id="{23360138-A5C2-A1C0-0BB2-C91C9821DFF9}"/>
              </a:ext>
            </a:extLst>
          </p:cNvPr>
          <p:cNvSpPr txBox="1"/>
          <p:nvPr/>
        </p:nvSpPr>
        <p:spPr>
          <a:xfrm>
            <a:off x="7565189" y="6054802"/>
            <a:ext cx="474168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 typeface="Arial" panose="020B0604020202020204" pitchFamily="34" charset="0"/>
              <a:buNone/>
              <a:tabLst/>
              <a:defRPr/>
            </a:pPr>
            <a:r>
              <a:rPr kumimoji="0" lang="en-US" sz="3600" b="1" i="1" u="none" strike="noStrike" kern="1200" cap="none" spc="0" normalizeH="0" baseline="0" noProof="0">
                <a:ln>
                  <a:noFill/>
                </a:ln>
                <a:solidFill>
                  <a:prstClr val="black"/>
                </a:solidFill>
                <a:effectLst/>
                <a:uLnTx/>
                <a:uFillTx/>
                <a:latin typeface="Arial"/>
                <a:ea typeface="+mn-ea"/>
                <a:cs typeface="+mn-cs"/>
              </a:rPr>
              <a:t>www.nahro.org/360</a:t>
            </a:r>
          </a:p>
        </p:txBody>
      </p:sp>
    </p:spTree>
    <p:extLst>
      <p:ext uri="{BB962C8B-B14F-4D97-AF65-F5344CB8AC3E}">
        <p14:creationId xmlns:p14="http://schemas.microsoft.com/office/powerpoint/2010/main" val="1701761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3B896-3C6D-E417-FCFD-DA3E4A5374F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688965D-35EA-2FD2-8938-9A1E22BB3D2D}"/>
              </a:ext>
            </a:extLst>
          </p:cNvPr>
          <p:cNvSpPr>
            <a:spLocks noGrp="1"/>
          </p:cNvSpPr>
          <p:nvPr>
            <p:ph type="title"/>
          </p:nvPr>
        </p:nvSpPr>
        <p:spPr/>
        <p:txBody>
          <a:bodyPr/>
          <a:lstStyle/>
          <a:p>
            <a:r>
              <a:rPr lang="en-US"/>
              <a:t>Updates and Trainings</a:t>
            </a:r>
          </a:p>
        </p:txBody>
      </p:sp>
      <p:sp>
        <p:nvSpPr>
          <p:cNvPr id="9" name="Rectangle: Rounded Corners 8">
            <a:extLst>
              <a:ext uri="{FF2B5EF4-FFF2-40B4-BE49-F238E27FC236}">
                <a16:creationId xmlns:a16="http://schemas.microsoft.com/office/drawing/2014/main" id="{465B9E17-4F07-F8C5-A94E-1A913156B3D0}"/>
              </a:ext>
            </a:extLst>
          </p:cNvPr>
          <p:cNvSpPr/>
          <p:nvPr/>
        </p:nvSpPr>
        <p:spPr>
          <a:xfrm>
            <a:off x="9012382" y="473638"/>
            <a:ext cx="2546572" cy="371313"/>
          </a:xfrm>
          <a:prstGeom prst="roundRect">
            <a:avLst/>
          </a:prstGeom>
          <a:solidFill>
            <a:srgbClr val="961E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www.nahro.org</a:t>
            </a:r>
          </a:p>
        </p:txBody>
      </p:sp>
      <p:pic>
        <p:nvPicPr>
          <p:cNvPr id="10" name="Graphic 9" descr="Cursor with solid fill">
            <a:extLst>
              <a:ext uri="{FF2B5EF4-FFF2-40B4-BE49-F238E27FC236}">
                <a16:creationId xmlns:a16="http://schemas.microsoft.com/office/drawing/2014/main" id="{524AB712-1EDD-BE3D-46BE-79E8C0EACA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293697" y="528279"/>
            <a:ext cx="600541" cy="600541"/>
          </a:xfrm>
          <a:prstGeom prst="rect">
            <a:avLst/>
          </a:prstGeom>
        </p:spPr>
      </p:pic>
      <p:pic>
        <p:nvPicPr>
          <p:cNvPr id="3" name="Picture 2">
            <a:extLst>
              <a:ext uri="{FF2B5EF4-FFF2-40B4-BE49-F238E27FC236}">
                <a16:creationId xmlns:a16="http://schemas.microsoft.com/office/drawing/2014/main" id="{EDAF6775-7556-8678-0F1C-389D06646A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046" y="1458368"/>
            <a:ext cx="5662246" cy="3185012"/>
          </a:xfrm>
          <a:prstGeom prst="rect">
            <a:avLst/>
          </a:prstGeom>
          <a:ln>
            <a:solidFill>
              <a:schemeClr val="tx1"/>
            </a:solidFill>
          </a:ln>
        </p:spPr>
      </p:pic>
      <p:pic>
        <p:nvPicPr>
          <p:cNvPr id="7" name="Picture 6">
            <a:extLst>
              <a:ext uri="{FF2B5EF4-FFF2-40B4-BE49-F238E27FC236}">
                <a16:creationId xmlns:a16="http://schemas.microsoft.com/office/drawing/2014/main" id="{E85DD390-A9AC-426D-8065-AAE408FFD7FB}"/>
              </a:ext>
            </a:extLst>
          </p:cNvPr>
          <p:cNvPicPr>
            <a:picLocks noChangeAspect="1"/>
          </p:cNvPicPr>
          <p:nvPr/>
        </p:nvPicPr>
        <p:blipFill>
          <a:blip r:embed="rId4">
            <a:extLst>
              <a:ext uri="{28A0092B-C50C-407E-A947-70E740481C1C}">
                <a14:useLocalDpi xmlns:a14="http://schemas.microsoft.com/office/drawing/2010/main" val="0"/>
              </a:ext>
            </a:extLst>
          </a:blip>
          <a:srcRect l="10296" r="10727"/>
          <a:stretch>
            <a:fillRect/>
          </a:stretch>
        </p:blipFill>
        <p:spPr>
          <a:xfrm>
            <a:off x="6820166" y="1459924"/>
            <a:ext cx="4384431" cy="3183455"/>
          </a:xfrm>
          <a:prstGeom prst="rect">
            <a:avLst/>
          </a:prstGeom>
          <a:ln>
            <a:solidFill>
              <a:schemeClr val="tx1"/>
            </a:solidFill>
          </a:ln>
        </p:spPr>
      </p:pic>
    </p:spTree>
    <p:extLst>
      <p:ext uri="{BB962C8B-B14F-4D97-AF65-F5344CB8AC3E}">
        <p14:creationId xmlns:p14="http://schemas.microsoft.com/office/powerpoint/2010/main" val="38039081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10000" fill="hold" nodeType="afterEffect">
                                  <p:stCondLst>
                                    <p:cond delay="0"/>
                                  </p:stCondLst>
                                  <p:childTnLst>
                                    <p:animEffect transition="out" filter="fade">
                                      <p:cBhvr>
                                        <p:cTn id="6" dur="2000" tmFilter="0, 0; .2, .5; .8, .5; 1, 0"/>
                                        <p:tgtEl>
                                          <p:spTgt spid="10"/>
                                        </p:tgtEl>
                                      </p:cBhvr>
                                    </p:animEffect>
                                    <p:animScale>
                                      <p:cBhvr>
                                        <p:cTn id="7" dur="100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7C526-45D3-C924-A9E7-7B9D93979F95}"/>
              </a:ext>
            </a:extLst>
          </p:cNvPr>
          <p:cNvSpPr>
            <a:spLocks noGrp="1"/>
          </p:cNvSpPr>
          <p:nvPr>
            <p:ph type="title"/>
          </p:nvPr>
        </p:nvSpPr>
        <p:spPr/>
        <p:txBody>
          <a:bodyPr/>
          <a:lstStyle/>
          <a:p>
            <a:r>
              <a:rPr lang="en-US" noProof="0"/>
              <a:t>Stay in Touch with NAHRO</a:t>
            </a:r>
          </a:p>
        </p:txBody>
      </p:sp>
      <p:pic>
        <p:nvPicPr>
          <p:cNvPr id="4" name="Picture 2">
            <a:extLst>
              <a:ext uri="{FF2B5EF4-FFF2-40B4-BE49-F238E27FC236}">
                <a16:creationId xmlns:a16="http://schemas.microsoft.com/office/drawing/2014/main" id="{F9EADD76-2D33-9708-4E4B-DB9B32DBF24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90121" y="5008818"/>
            <a:ext cx="774233" cy="7742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a:extLst>
              <a:ext uri="{FF2B5EF4-FFF2-40B4-BE49-F238E27FC236}">
                <a16:creationId xmlns:a16="http://schemas.microsoft.com/office/drawing/2014/main" id="{450B04A7-1F9F-C907-DF1D-25B6427EADB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5774" y="5008818"/>
            <a:ext cx="774233" cy="77423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F2091142-DF79-F25D-E1C8-9377E7AECFE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90006" y="5044010"/>
            <a:ext cx="688695" cy="70384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a:extLst>
              <a:ext uri="{FF2B5EF4-FFF2-40B4-BE49-F238E27FC236}">
                <a16:creationId xmlns:a16="http://schemas.microsoft.com/office/drawing/2014/main" id="{0D2D1099-85D5-89E3-DBE4-B873B8ACF9C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15374"/>
          <a:stretch/>
        </p:blipFill>
        <p:spPr bwMode="auto">
          <a:xfrm>
            <a:off x="778159" y="5044010"/>
            <a:ext cx="700427" cy="7038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a:extLst>
              <a:ext uri="{FF2B5EF4-FFF2-40B4-BE49-F238E27FC236}">
                <a16:creationId xmlns:a16="http://schemas.microsoft.com/office/drawing/2014/main" id="{4F8782E6-1940-50BE-F427-852D25E427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19442" y="5084145"/>
            <a:ext cx="874428" cy="61938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F716B113-F2A8-0910-0A98-2D01B05AEC8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61427" y="4994743"/>
            <a:ext cx="802382" cy="80238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a:extLst>
              <a:ext uri="{FF2B5EF4-FFF2-40B4-BE49-F238E27FC236}">
                <a16:creationId xmlns:a16="http://schemas.microsoft.com/office/drawing/2014/main" id="{933FEEDA-048F-F206-344A-B351B1AD289E}"/>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075229" y="4983735"/>
            <a:ext cx="932793" cy="824399"/>
          </a:xfrm>
          <a:prstGeom prst="rect">
            <a:avLst/>
          </a:prstGeom>
          <a:noFill/>
          <a:extLst>
            <a:ext uri="{909E8E84-426E-40DD-AFC4-6F175D3DCCD1}">
              <a14:hiddenFill xmlns:a14="http://schemas.microsoft.com/office/drawing/2010/main">
                <a:solidFill>
                  <a:srgbClr val="FFFFFF"/>
                </a:solidFill>
              </a14:hiddenFill>
            </a:ext>
          </a:extLst>
        </p:spPr>
      </p:pic>
      <p:sp>
        <p:nvSpPr>
          <p:cNvPr id="17" name="Content Placeholder 5">
            <a:extLst>
              <a:ext uri="{FF2B5EF4-FFF2-40B4-BE49-F238E27FC236}">
                <a16:creationId xmlns:a16="http://schemas.microsoft.com/office/drawing/2014/main" id="{03069A2C-5264-DD68-D9B4-DF45619A7D83}"/>
              </a:ext>
            </a:extLst>
          </p:cNvPr>
          <p:cNvSpPr txBox="1">
            <a:spLocks/>
          </p:cNvSpPr>
          <p:nvPr/>
        </p:nvSpPr>
        <p:spPr>
          <a:xfrm>
            <a:off x="647699" y="4213912"/>
            <a:ext cx="9508957" cy="6813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Arial"/>
                <a:ea typeface="+mn-ea"/>
                <a:cs typeface="+mn-cs"/>
              </a:rPr>
              <a:t>Follow NAHRO on social media </a:t>
            </a:r>
            <a:r>
              <a:rPr kumimoji="0" lang="en-US" sz="2800" b="1" i="0" u="none" strike="noStrike" kern="1200" cap="none" spc="0" normalizeH="0" baseline="0" noProof="0">
                <a:ln>
                  <a:noFill/>
                </a:ln>
                <a:solidFill>
                  <a:srgbClr val="961E1F"/>
                </a:solidFill>
                <a:effectLst/>
                <a:uLnTx/>
                <a:uFillTx/>
                <a:latin typeface="Arial"/>
                <a:ea typeface="+mn-ea"/>
                <a:cs typeface="+mn-cs"/>
              </a:rPr>
              <a:t>@nahronational</a:t>
            </a:r>
          </a:p>
        </p:txBody>
      </p:sp>
      <p:sp>
        <p:nvSpPr>
          <p:cNvPr id="18" name="Rectangle 17">
            <a:extLst>
              <a:ext uri="{FF2B5EF4-FFF2-40B4-BE49-F238E27FC236}">
                <a16:creationId xmlns:a16="http://schemas.microsoft.com/office/drawing/2014/main" id="{6FD7DADC-7EF0-C53B-E0BC-E46F49636F75}"/>
              </a:ext>
            </a:extLst>
          </p:cNvPr>
          <p:cNvSpPr/>
          <p:nvPr/>
        </p:nvSpPr>
        <p:spPr>
          <a:xfrm>
            <a:off x="743137" y="1247880"/>
            <a:ext cx="3189793" cy="1711268"/>
          </a:xfrm>
          <a:prstGeom prst="rect">
            <a:avLst/>
          </a:prstGeom>
          <a:solidFill>
            <a:srgbClr val="961E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Arial Black" panose="020B0A04020102020204" pitchFamily="34" charset="0"/>
              </a:rPr>
              <a:t>www.nahro.org</a:t>
            </a:r>
          </a:p>
        </p:txBody>
      </p:sp>
      <p:sp>
        <p:nvSpPr>
          <p:cNvPr id="19" name="Rectangle 18">
            <a:extLst>
              <a:ext uri="{FF2B5EF4-FFF2-40B4-BE49-F238E27FC236}">
                <a16:creationId xmlns:a16="http://schemas.microsoft.com/office/drawing/2014/main" id="{C9C17E6F-2E0C-C43A-2639-9EA425BFD935}"/>
              </a:ext>
            </a:extLst>
          </p:cNvPr>
          <p:cNvSpPr/>
          <p:nvPr/>
        </p:nvSpPr>
        <p:spPr>
          <a:xfrm>
            <a:off x="743136" y="3199692"/>
            <a:ext cx="3189793" cy="663314"/>
          </a:xfrm>
          <a:prstGeom prst="rect">
            <a:avLst/>
          </a:prstGeom>
          <a:solidFill>
            <a:srgbClr val="961E1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Arial Black" panose="020B0A04020102020204" pitchFamily="34" charset="0"/>
              </a:rPr>
              <a:t>Contact Us</a:t>
            </a:r>
          </a:p>
        </p:txBody>
      </p:sp>
      <p:sp>
        <p:nvSpPr>
          <p:cNvPr id="20" name="TextBox 19">
            <a:extLst>
              <a:ext uri="{FF2B5EF4-FFF2-40B4-BE49-F238E27FC236}">
                <a16:creationId xmlns:a16="http://schemas.microsoft.com/office/drawing/2014/main" id="{86DBEE86-5483-360B-53FA-E78FEEFF15BD}"/>
              </a:ext>
            </a:extLst>
          </p:cNvPr>
          <p:cNvSpPr txBox="1"/>
          <p:nvPr/>
        </p:nvSpPr>
        <p:spPr>
          <a:xfrm>
            <a:off x="4081520" y="1186232"/>
            <a:ext cx="71579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a:ea typeface="+mn-ea"/>
                <a:cs typeface="+mn-cs"/>
              </a:rPr>
              <a:t>Read the latest news, and sign up for news alerts</a:t>
            </a:r>
          </a:p>
        </p:txBody>
      </p:sp>
      <p:sp>
        <p:nvSpPr>
          <p:cNvPr id="21" name="TextBox 20">
            <a:extLst>
              <a:ext uri="{FF2B5EF4-FFF2-40B4-BE49-F238E27FC236}">
                <a16:creationId xmlns:a16="http://schemas.microsoft.com/office/drawing/2014/main" id="{A85071E5-DCC9-A184-CDCD-CF205782EBF8}"/>
              </a:ext>
            </a:extLst>
          </p:cNvPr>
          <p:cNvSpPr txBox="1"/>
          <p:nvPr/>
        </p:nvSpPr>
        <p:spPr>
          <a:xfrm>
            <a:off x="4081520" y="1745203"/>
            <a:ext cx="744373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a:ea typeface="+mn-ea"/>
                <a:cs typeface="+mn-cs"/>
              </a:rPr>
              <a:t>Access member-only</a:t>
            </a:r>
            <a:r>
              <a:rPr lang="en-US" sz="2400">
                <a:solidFill>
                  <a:prstClr val="black"/>
                </a:solidFill>
                <a:latin typeface="Arial"/>
              </a:rPr>
              <a:t> best practices and resources</a:t>
            </a:r>
            <a:endParaRPr kumimoji="0" lang="en-US" sz="2400" b="0" i="0" u="none" strike="noStrike" kern="1200" cap="none" spc="0" normalizeH="0" baseline="0" noProof="0">
              <a:ln>
                <a:noFill/>
              </a:ln>
              <a:solidFill>
                <a:prstClr val="black"/>
              </a:solidFill>
              <a:effectLst/>
              <a:uLnTx/>
              <a:uFillTx/>
              <a:latin typeface="Arial"/>
              <a:ea typeface="+mn-ea"/>
              <a:cs typeface="+mn-cs"/>
            </a:endParaRPr>
          </a:p>
        </p:txBody>
      </p:sp>
      <p:sp>
        <p:nvSpPr>
          <p:cNvPr id="22" name="TextBox 21">
            <a:extLst>
              <a:ext uri="{FF2B5EF4-FFF2-40B4-BE49-F238E27FC236}">
                <a16:creationId xmlns:a16="http://schemas.microsoft.com/office/drawing/2014/main" id="{F2807FB0-E54B-D80B-AC29-D4811E7FFFF8}"/>
              </a:ext>
            </a:extLst>
          </p:cNvPr>
          <p:cNvSpPr txBox="1"/>
          <p:nvPr/>
        </p:nvSpPr>
        <p:spPr>
          <a:xfrm>
            <a:off x="4081520" y="2212919"/>
            <a:ext cx="7443730"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a:ea typeface="+mn-ea"/>
                <a:cs typeface="+mn-cs"/>
              </a:rPr>
              <a:t>Subscribe to our emails: Executive Briefs, Direct News, </a:t>
            </a:r>
            <a:r>
              <a:rPr kumimoji="0" lang="en-US" sz="2400" b="0" i="1" u="none" strike="noStrike" kern="1200" cap="none" spc="0" normalizeH="0" baseline="0" noProof="0">
                <a:ln>
                  <a:noFill/>
                </a:ln>
                <a:solidFill>
                  <a:prstClr val="black"/>
                </a:solidFill>
                <a:effectLst/>
                <a:uLnTx/>
                <a:uFillTx/>
                <a:latin typeface="Arial"/>
                <a:ea typeface="+mn-ea"/>
                <a:cs typeface="+mn-cs"/>
              </a:rPr>
              <a:t>The NAHRO Monitor </a:t>
            </a:r>
            <a:r>
              <a:rPr kumimoji="0" lang="en-US" sz="2400" b="0" i="0" u="none" strike="noStrike" kern="1200" cap="none" spc="0" normalizeH="0" baseline="0" noProof="0">
                <a:ln>
                  <a:noFill/>
                </a:ln>
                <a:solidFill>
                  <a:prstClr val="black"/>
                </a:solidFill>
                <a:effectLst/>
                <a:uLnTx/>
                <a:uFillTx/>
                <a:latin typeface="Arial"/>
                <a:ea typeface="+mn-ea"/>
                <a:cs typeface="+mn-cs"/>
              </a:rPr>
              <a:t>and the Journal of HCD</a:t>
            </a:r>
          </a:p>
        </p:txBody>
      </p:sp>
      <p:sp>
        <p:nvSpPr>
          <p:cNvPr id="23" name="TextBox 22">
            <a:extLst>
              <a:ext uri="{FF2B5EF4-FFF2-40B4-BE49-F238E27FC236}">
                <a16:creationId xmlns:a16="http://schemas.microsoft.com/office/drawing/2014/main" id="{AAA3A0C4-45A6-D2C6-70EA-8E9E7AA5A11F}"/>
              </a:ext>
            </a:extLst>
          </p:cNvPr>
          <p:cNvSpPr txBox="1"/>
          <p:nvPr/>
        </p:nvSpPr>
        <p:spPr>
          <a:xfrm>
            <a:off x="4081520" y="3291087"/>
            <a:ext cx="71579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961E1F"/>
                </a:solidFill>
                <a:effectLst/>
                <a:uLnTx/>
                <a:uFillTx/>
                <a:latin typeface="Arial"/>
                <a:ea typeface="+mn-ea"/>
                <a:cs typeface="+mn-cs"/>
                <a:hlinkClick r:id="rId9">
                  <a:extLst>
                    <a:ext uri="{A12FA001-AC4F-418D-AE19-62706E023703}">
                      <ahyp:hlinkClr xmlns:ahyp="http://schemas.microsoft.com/office/drawing/2018/hyperlinkcolor" val="tx"/>
                    </a:ext>
                  </a:extLst>
                </a:hlinkClick>
              </a:rPr>
              <a:t>nahro@nahro.org</a:t>
            </a:r>
            <a:r>
              <a:rPr kumimoji="0" lang="en-US" sz="2400" b="1" i="0" u="none" strike="noStrike" kern="1200" cap="none" spc="0" normalizeH="0" baseline="0" noProof="0">
                <a:ln>
                  <a:noFill/>
                </a:ln>
                <a:solidFill>
                  <a:srgbClr val="961E1F"/>
                </a:solidFill>
                <a:effectLst/>
                <a:uLnTx/>
                <a:uFillTx/>
                <a:latin typeface="Arial"/>
                <a:ea typeface="+mn-ea"/>
                <a:cs typeface="+mn-cs"/>
              </a:rPr>
              <a:t> </a:t>
            </a:r>
            <a:r>
              <a:rPr kumimoji="0" lang="en-US" sz="2400" b="0" i="0" u="none" strike="noStrike" kern="1200" cap="none" spc="0" normalizeH="0" baseline="0" noProof="0">
                <a:ln>
                  <a:noFill/>
                </a:ln>
                <a:solidFill>
                  <a:prstClr val="black"/>
                </a:solidFill>
                <a:effectLst/>
                <a:uLnTx/>
                <a:uFillTx/>
                <a:latin typeface="Arial"/>
                <a:ea typeface="+mn-ea"/>
                <a:cs typeface="+mn-cs"/>
              </a:rPr>
              <a:t>or</a:t>
            </a:r>
            <a:r>
              <a:rPr kumimoji="0" lang="en-US" sz="2400" b="1" i="0" u="none" strike="noStrike" kern="1200" cap="none" spc="0" normalizeH="0" baseline="0" noProof="0">
                <a:ln>
                  <a:noFill/>
                </a:ln>
                <a:solidFill>
                  <a:prstClr val="black"/>
                </a:solidFill>
                <a:effectLst/>
                <a:uLnTx/>
                <a:uFillTx/>
                <a:latin typeface="Arial"/>
                <a:ea typeface="+mn-ea"/>
                <a:cs typeface="+mn-cs"/>
              </a:rPr>
              <a:t> </a:t>
            </a:r>
            <a:r>
              <a:rPr kumimoji="0" lang="en-US" sz="2400" b="0" i="0" u="none" strike="noStrike" kern="1200" cap="none" spc="0" normalizeH="0" baseline="0" noProof="0">
                <a:ln>
                  <a:noFill/>
                </a:ln>
                <a:solidFill>
                  <a:prstClr val="black"/>
                </a:solidFill>
                <a:effectLst/>
                <a:uLnTx/>
                <a:uFillTx/>
                <a:latin typeface="Arial"/>
                <a:ea typeface="+mn-ea"/>
                <a:cs typeface="+mn-cs"/>
              </a:rPr>
              <a:t>call 202-289-3500</a:t>
            </a:r>
            <a:r>
              <a:rPr kumimoji="0" lang="en-US" sz="2400" b="1" i="0" u="none" strike="noStrike" kern="1200" cap="none" spc="0" normalizeH="0" baseline="0" noProof="0">
                <a:ln>
                  <a:noFill/>
                </a:ln>
                <a:solidFill>
                  <a:prstClr val="black"/>
                </a:solidFill>
                <a:effectLst/>
                <a:uLnTx/>
                <a:uFillTx/>
                <a:latin typeface="Arial"/>
                <a:ea typeface="+mn-ea"/>
                <a:cs typeface="+mn-cs"/>
              </a:rPr>
              <a:t> </a:t>
            </a:r>
          </a:p>
        </p:txBody>
      </p:sp>
      <p:pic>
        <p:nvPicPr>
          <p:cNvPr id="11" name="Graphic 10" descr="Cursor with solid fill">
            <a:extLst>
              <a:ext uri="{FF2B5EF4-FFF2-40B4-BE49-F238E27FC236}">
                <a16:creationId xmlns:a16="http://schemas.microsoft.com/office/drawing/2014/main" id="{1D1B2429-021E-86A8-848C-38B0490D7C68}"/>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590121" y="2633756"/>
            <a:ext cx="600541" cy="600541"/>
          </a:xfrm>
          <a:prstGeom prst="rect">
            <a:avLst/>
          </a:prstGeom>
        </p:spPr>
      </p:pic>
    </p:spTree>
    <p:extLst>
      <p:ext uri="{BB962C8B-B14F-4D97-AF65-F5344CB8AC3E}">
        <p14:creationId xmlns:p14="http://schemas.microsoft.com/office/powerpoint/2010/main" val="2220087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childTnLst>
                                </p:cTn>
                              </p:par>
                            </p:childTnLst>
                          </p:cTn>
                        </p:par>
                        <p:par>
                          <p:cTn id="8" fill="hold">
                            <p:stCondLst>
                              <p:cond delay="1500"/>
                            </p:stCondLst>
                            <p:childTnLst>
                              <p:par>
                                <p:cTn id="9" presetID="26" presetClass="emph" presetSubtype="0" fill="hold" grpId="1" nodeType="afterEffect">
                                  <p:stCondLst>
                                    <p:cond delay="0"/>
                                  </p:stCondLst>
                                  <p:childTnLst>
                                    <p:animEffect transition="out" filter="fade">
                                      <p:cBhvr>
                                        <p:cTn id="10" dur="500" tmFilter="0, 0; .2, .5; .8, .5; 1, 0"/>
                                        <p:tgtEl>
                                          <p:spTgt spid="18"/>
                                        </p:tgtEl>
                                      </p:cBhvr>
                                    </p:animEffect>
                                    <p:animScale>
                                      <p:cBhvr>
                                        <p:cTn id="11" dur="250" autoRev="1" fill="hold"/>
                                        <p:tgtEl>
                                          <p:spTgt spid="18"/>
                                        </p:tgtEl>
                                      </p:cBhvr>
                                      <p:by x="105000" y="105000"/>
                                    </p:animScale>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childTnLst>
                          </p:cTn>
                        </p:par>
                        <p:par>
                          <p:cTn id="16" fill="hold">
                            <p:stCondLst>
                              <p:cond delay="2500"/>
                            </p:stCondLst>
                            <p:childTnLst>
                              <p:par>
                                <p:cTn id="17" presetID="10" presetClass="entr" presetSubtype="0" fill="hold" grpId="0" nodeType="after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500"/>
                                        <p:tgtEl>
                                          <p:spTgt spid="22"/>
                                        </p:tgtEl>
                                      </p:cBhvr>
                                    </p:animEffect>
                                  </p:childTnLst>
                                </p:cTn>
                              </p:par>
                            </p:childTnLst>
                          </p:cTn>
                        </p:par>
                        <p:par>
                          <p:cTn id="24" fill="hold">
                            <p:stCondLst>
                              <p:cond delay="3500"/>
                            </p:stCondLst>
                            <p:childTnLst>
                              <p:par>
                                <p:cTn id="25" presetID="10" presetClass="entr" presetSubtype="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000"/>
                                        <p:tgtEl>
                                          <p:spTgt spid="19"/>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500"/>
                                        <p:tgtEl>
                                          <p:spTgt spid="23"/>
                                        </p:tgtEl>
                                      </p:cBhvr>
                                    </p:animEffect>
                                  </p:childTnLst>
                                </p:cTn>
                              </p:par>
                            </p:childTnLst>
                          </p:cTn>
                        </p:par>
                        <p:par>
                          <p:cTn id="32" fill="hold">
                            <p:stCondLst>
                              <p:cond delay="5000"/>
                            </p:stCondLst>
                            <p:childTnLst>
                              <p:par>
                                <p:cTn id="33" presetID="10" presetClass="entr" presetSubtype="0" fill="hold" grpId="0" nodeType="afterEffect">
                                  <p:stCondLst>
                                    <p:cond delay="50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par>
                          <p:cTn id="36" fill="hold">
                            <p:stCondLst>
                              <p:cond delay="6000"/>
                            </p:stCondLst>
                            <p:childTnLst>
                              <p:par>
                                <p:cTn id="37" presetID="10" presetClass="entr" presetSubtype="0" fill="hold" nodeType="after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500"/>
                                        <p:tgtEl>
                                          <p:spTgt spid="8"/>
                                        </p:tgtEl>
                                      </p:cBhvr>
                                    </p:animEffect>
                                  </p:childTnLst>
                                </p:cTn>
                              </p:par>
                            </p:childTnLst>
                          </p:cTn>
                        </p:par>
                        <p:par>
                          <p:cTn id="40" fill="hold">
                            <p:stCondLst>
                              <p:cond delay="6500"/>
                            </p:stCondLst>
                            <p:childTnLst>
                              <p:par>
                                <p:cTn id="41" presetID="10" presetClass="entr" presetSubtype="0" fill="hold" nodeType="after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500"/>
                                        <p:tgtEl>
                                          <p:spTgt spid="7"/>
                                        </p:tgtEl>
                                      </p:cBhvr>
                                    </p:animEffect>
                                  </p:childTnLst>
                                </p:cTn>
                              </p:par>
                            </p:childTnLst>
                          </p:cTn>
                        </p:par>
                        <p:par>
                          <p:cTn id="44" fill="hold">
                            <p:stCondLst>
                              <p:cond delay="7000"/>
                            </p:stCondLst>
                            <p:childTnLst>
                              <p:par>
                                <p:cTn id="45" presetID="10" presetClass="entr" presetSubtype="0" fill="hold" nodeType="after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500"/>
                                        <p:tgtEl>
                                          <p:spTgt spid="4"/>
                                        </p:tgtEl>
                                      </p:cBhvr>
                                    </p:animEffect>
                                  </p:childTnLst>
                                </p:cTn>
                              </p:par>
                            </p:childTnLst>
                          </p:cTn>
                        </p:par>
                        <p:par>
                          <p:cTn id="48" fill="hold">
                            <p:stCondLst>
                              <p:cond delay="7500"/>
                            </p:stCondLst>
                            <p:childTnLst>
                              <p:par>
                                <p:cTn id="49" presetID="10" presetClass="entr" presetSubtype="0" fill="hold" nodeType="after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fade">
                                      <p:cBhvr>
                                        <p:cTn id="51" dur="500"/>
                                        <p:tgtEl>
                                          <p:spTgt spid="6"/>
                                        </p:tgtEl>
                                      </p:cBhvr>
                                    </p:animEffect>
                                  </p:childTnLst>
                                </p:cTn>
                              </p:par>
                            </p:childTnLst>
                          </p:cTn>
                        </p:par>
                        <p:par>
                          <p:cTn id="52" fill="hold">
                            <p:stCondLst>
                              <p:cond delay="8000"/>
                            </p:stCondLst>
                            <p:childTnLst>
                              <p:par>
                                <p:cTn id="53" presetID="10" presetClass="entr" presetSubtype="0" fill="hold" nodeType="after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par>
                          <p:cTn id="56" fill="hold">
                            <p:stCondLst>
                              <p:cond delay="8500"/>
                            </p:stCondLst>
                            <p:childTnLst>
                              <p:par>
                                <p:cTn id="57" presetID="10" presetClass="entr" presetSubtype="0" fill="hold" nodeType="after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500"/>
                                        <p:tgtEl>
                                          <p:spTgt spid="16"/>
                                        </p:tgtEl>
                                      </p:cBhvr>
                                    </p:animEffect>
                                  </p:childTnLst>
                                </p:cTn>
                              </p:par>
                            </p:childTnLst>
                          </p:cTn>
                        </p:par>
                        <p:par>
                          <p:cTn id="60" fill="hold">
                            <p:stCondLst>
                              <p:cond delay="9000"/>
                            </p:stCondLst>
                            <p:childTnLst>
                              <p:par>
                                <p:cTn id="61" presetID="10" presetClass="entr" presetSubtype="0" fill="hold" nodeType="after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500"/>
                                        <p:tgtEl>
                                          <p:spTgt spid="9"/>
                                        </p:tgtEl>
                                      </p:cBhvr>
                                    </p:animEffect>
                                  </p:childTnLst>
                                </p:cTn>
                              </p:par>
                            </p:childTnLst>
                          </p:cTn>
                        </p:par>
                        <p:par>
                          <p:cTn id="64" fill="hold">
                            <p:stCondLst>
                              <p:cond delay="9500"/>
                            </p:stCondLst>
                            <p:childTnLst>
                              <p:par>
                                <p:cTn id="65" presetID="26" presetClass="emph" presetSubtype="0" repeatCount="10000" fill="hold" nodeType="afterEffect">
                                  <p:stCondLst>
                                    <p:cond delay="0"/>
                                  </p:stCondLst>
                                  <p:childTnLst>
                                    <p:animEffect transition="out" filter="fade">
                                      <p:cBhvr>
                                        <p:cTn id="66" dur="2000" tmFilter="0, 0; .2, .5; .8, .5; 1, 0"/>
                                        <p:tgtEl>
                                          <p:spTgt spid="11"/>
                                        </p:tgtEl>
                                      </p:cBhvr>
                                    </p:animEffect>
                                    <p:animScale>
                                      <p:cBhvr>
                                        <p:cTn id="67" dur="100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animBg="1"/>
      <p:bldP spid="18" grpId="1" animBg="1"/>
      <p:bldP spid="19" grpId="0" animBg="1"/>
      <p:bldP spid="20" grpId="0"/>
      <p:bldP spid="21" grpId="0"/>
      <p:bldP spid="22" grpId="0"/>
      <p:bldP spid="23"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FA28DA2-FA49-7131-963E-012C162B022E}"/>
            </a:ext>
          </a:extLst>
        </p:cNvPr>
        <p:cNvGrpSpPr/>
        <p:nvPr/>
      </p:nvGrpSpPr>
      <p:grpSpPr>
        <a:xfrm>
          <a:off x="0" y="0"/>
          <a:ext cx="0" cy="0"/>
          <a:chOff x="0" y="0"/>
          <a:chExt cx="0" cy="0"/>
        </a:xfrm>
      </p:grpSpPr>
      <p:pic>
        <p:nvPicPr>
          <p:cNvPr id="31" name="Graphic 30" descr="Confused person with solid fill">
            <a:extLst>
              <a:ext uri="{FF2B5EF4-FFF2-40B4-BE49-F238E27FC236}">
                <a16:creationId xmlns:a16="http://schemas.microsoft.com/office/drawing/2014/main" id="{0B80E8AA-55F6-86A0-EC19-2EC703B807C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15951" y="2448951"/>
            <a:ext cx="1960098" cy="1960098"/>
          </a:xfrm>
          <a:prstGeom prst="rect">
            <a:avLst/>
          </a:prstGeom>
        </p:spPr>
      </p:pic>
    </p:spTree>
    <p:extLst>
      <p:ext uri="{BB962C8B-B14F-4D97-AF65-F5344CB8AC3E}">
        <p14:creationId xmlns:p14="http://schemas.microsoft.com/office/powerpoint/2010/main" val="845817185"/>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C797CA1B-623E-43DB-00AC-9A42BEB0B0F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75C3B2A-5F82-DE3B-157F-A9A21F41376B}"/>
              </a:ext>
            </a:extLst>
          </p:cNvPr>
          <p:cNvSpPr txBox="1">
            <a:spLocks/>
          </p:cNvSpPr>
          <p:nvPr/>
        </p:nvSpPr>
        <p:spPr>
          <a:xfrm>
            <a:off x="465220" y="1105512"/>
            <a:ext cx="11261559" cy="5230505"/>
          </a:xfrm>
          <a:prstGeom prst="rect">
            <a:avLst/>
          </a:prstGeom>
        </p:spPr>
        <p:txBody>
          <a:bodyPr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9600" b="0" i="0" u="none" strike="noStrike" kern="1200" cap="none" spc="0" normalizeH="0" baseline="0" noProof="0" dirty="0">
                <a:ln>
                  <a:noFill/>
                </a:ln>
                <a:solidFill>
                  <a:prstClr val="white"/>
                </a:solidFill>
                <a:effectLst>
                  <a:outerShdw blurRad="50800" dist="38100" dir="2700000" algn="tl" rotWithShape="0">
                    <a:prstClr val="black">
                      <a:alpha val="40000"/>
                    </a:prstClr>
                  </a:outerShdw>
                </a:effectLst>
                <a:uLnTx/>
                <a:uFillTx/>
                <a:latin typeface="Arial Black" panose="020B0A04020102020204" pitchFamily="34" charset="0"/>
                <a:ea typeface="+mj-ea"/>
                <a:cs typeface="+mj-cs"/>
              </a:rPr>
              <a:t>If you want to go far, go with</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9600" b="0" i="0" u="none" strike="noStrike" kern="1200" cap="none" spc="0" normalizeH="0" baseline="0" noProof="0" dirty="0">
                <a:ln>
                  <a:noFill/>
                </a:ln>
                <a:solidFill>
                  <a:prstClr val="white"/>
                </a:solidFill>
                <a:effectLst>
                  <a:outerShdw blurRad="50800" dist="38100" dir="2700000" algn="tl" rotWithShape="0">
                    <a:prstClr val="black">
                      <a:alpha val="40000"/>
                    </a:prstClr>
                  </a:outerShdw>
                </a:effectLst>
                <a:uLnTx/>
                <a:uFillTx/>
                <a:latin typeface="Arial Black" panose="020B0A04020102020204" pitchFamily="34" charset="0"/>
                <a:ea typeface="+mj-ea"/>
                <a:cs typeface="+mj-cs"/>
              </a:rPr>
              <a:t>friends</a:t>
            </a:r>
          </a:p>
        </p:txBody>
      </p:sp>
      <p:pic>
        <p:nvPicPr>
          <p:cNvPr id="2" name="Graphic 1" descr="Confused person with solid fill">
            <a:extLst>
              <a:ext uri="{FF2B5EF4-FFF2-40B4-BE49-F238E27FC236}">
                <a16:creationId xmlns:a16="http://schemas.microsoft.com/office/drawing/2014/main" id="{C28D285A-86F8-050C-EF82-C5D3ADE3C39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42900" y="118707"/>
            <a:ext cx="1960098" cy="1960098"/>
          </a:xfrm>
          <a:prstGeom prst="rect">
            <a:avLst/>
          </a:prstGeom>
        </p:spPr>
      </p:pic>
      <p:pic>
        <p:nvPicPr>
          <p:cNvPr id="4" name="Graphic 3" descr="Confused person with solid fill">
            <a:extLst>
              <a:ext uri="{FF2B5EF4-FFF2-40B4-BE49-F238E27FC236}">
                <a16:creationId xmlns:a16="http://schemas.microsoft.com/office/drawing/2014/main" id="{269AD79D-F79A-0EB6-79BF-F8E1C9DE84C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7801" y="118707"/>
            <a:ext cx="1960098" cy="1960098"/>
          </a:xfrm>
          <a:prstGeom prst="rect">
            <a:avLst/>
          </a:prstGeom>
        </p:spPr>
      </p:pic>
      <p:pic>
        <p:nvPicPr>
          <p:cNvPr id="5" name="Graphic 4" descr="Confused person with solid fill">
            <a:extLst>
              <a:ext uri="{FF2B5EF4-FFF2-40B4-BE49-F238E27FC236}">
                <a16:creationId xmlns:a16="http://schemas.microsoft.com/office/drawing/2014/main" id="{4C2EEFCE-CD3C-85D3-D73D-64F6997BD9B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078502" y="118707"/>
            <a:ext cx="1960098" cy="1960098"/>
          </a:xfrm>
          <a:prstGeom prst="rect">
            <a:avLst/>
          </a:prstGeom>
        </p:spPr>
      </p:pic>
      <p:pic>
        <p:nvPicPr>
          <p:cNvPr id="6" name="Graphic 5" descr="Confused person with solid fill">
            <a:extLst>
              <a:ext uri="{FF2B5EF4-FFF2-40B4-BE49-F238E27FC236}">
                <a16:creationId xmlns:a16="http://schemas.microsoft.com/office/drawing/2014/main" id="{89DC31D0-D48F-9BBA-CD72-46F4453500F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289203" y="118707"/>
            <a:ext cx="1960098" cy="1960098"/>
          </a:xfrm>
          <a:prstGeom prst="rect">
            <a:avLst/>
          </a:prstGeom>
        </p:spPr>
      </p:pic>
      <p:pic>
        <p:nvPicPr>
          <p:cNvPr id="8" name="Graphic 7" descr="Confused person with solid fill">
            <a:extLst>
              <a:ext uri="{FF2B5EF4-FFF2-40B4-BE49-F238E27FC236}">
                <a16:creationId xmlns:a16="http://schemas.microsoft.com/office/drawing/2014/main" id="{7E02C5A0-3329-2AD3-FCD2-C6469B26A88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99904" y="118707"/>
            <a:ext cx="1960098" cy="1960098"/>
          </a:xfrm>
          <a:prstGeom prst="rect">
            <a:avLst/>
          </a:prstGeom>
        </p:spPr>
      </p:pic>
      <p:pic>
        <p:nvPicPr>
          <p:cNvPr id="10" name="Graphic 9" descr="Confused person with solid fill">
            <a:extLst>
              <a:ext uri="{FF2B5EF4-FFF2-40B4-BE49-F238E27FC236}">
                <a16:creationId xmlns:a16="http://schemas.microsoft.com/office/drawing/2014/main" id="{6522D2CF-633C-8B18-A8ED-0EB43BB6CB9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710605" y="118707"/>
            <a:ext cx="1960098" cy="1960098"/>
          </a:xfrm>
          <a:prstGeom prst="rect">
            <a:avLst/>
          </a:prstGeom>
        </p:spPr>
      </p:pic>
      <p:pic>
        <p:nvPicPr>
          <p:cNvPr id="11" name="Graphic 10" descr="Confused person with solid fill">
            <a:extLst>
              <a:ext uri="{FF2B5EF4-FFF2-40B4-BE49-F238E27FC236}">
                <a16:creationId xmlns:a16="http://schemas.microsoft.com/office/drawing/2014/main" id="{257192AD-0DEB-AC51-3910-BCC93E00985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21306" y="118707"/>
            <a:ext cx="1960098" cy="1960098"/>
          </a:xfrm>
          <a:prstGeom prst="rect">
            <a:avLst/>
          </a:prstGeom>
        </p:spPr>
      </p:pic>
      <p:pic>
        <p:nvPicPr>
          <p:cNvPr id="12" name="Graphic 11" descr="Confused person with solid fill">
            <a:extLst>
              <a:ext uri="{FF2B5EF4-FFF2-40B4-BE49-F238E27FC236}">
                <a16:creationId xmlns:a16="http://schemas.microsoft.com/office/drawing/2014/main" id="{9CFAC978-9226-7020-E775-4A02066CD0F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132007" y="118707"/>
            <a:ext cx="1960098" cy="1960098"/>
          </a:xfrm>
          <a:prstGeom prst="rect">
            <a:avLst/>
          </a:prstGeom>
        </p:spPr>
      </p:pic>
      <p:pic>
        <p:nvPicPr>
          <p:cNvPr id="13" name="Graphic 12" descr="Confused person with solid fill">
            <a:extLst>
              <a:ext uri="{FF2B5EF4-FFF2-40B4-BE49-F238E27FC236}">
                <a16:creationId xmlns:a16="http://schemas.microsoft.com/office/drawing/2014/main" id="{D16DD945-87DE-EA1C-A13C-B0D724B729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42708" y="118707"/>
            <a:ext cx="1960098" cy="1960098"/>
          </a:xfrm>
          <a:prstGeom prst="rect">
            <a:avLst/>
          </a:prstGeom>
        </p:spPr>
      </p:pic>
      <p:pic>
        <p:nvPicPr>
          <p:cNvPr id="14" name="Graphic 13" descr="Confused person with solid fill">
            <a:extLst>
              <a:ext uri="{FF2B5EF4-FFF2-40B4-BE49-F238E27FC236}">
                <a16:creationId xmlns:a16="http://schemas.microsoft.com/office/drawing/2014/main" id="{0FF4CA53-9A50-5B0F-F7EB-65DEAAF3FAE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553409" y="118707"/>
            <a:ext cx="1960098" cy="1960098"/>
          </a:xfrm>
          <a:prstGeom prst="rect">
            <a:avLst/>
          </a:prstGeom>
        </p:spPr>
      </p:pic>
    </p:spTree>
    <p:extLst>
      <p:ext uri="{BB962C8B-B14F-4D97-AF65-F5344CB8AC3E}">
        <p14:creationId xmlns:p14="http://schemas.microsoft.com/office/powerpoint/2010/main" val="32702824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0" presetClass="entr" presetSubtype="0" fill="hold" nodeType="withEffect">
                                  <p:stCondLst>
                                    <p:cond delay="25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2000"/>
                                        <p:tgtEl>
                                          <p:spTgt spid="2"/>
                                        </p:tgtEl>
                                      </p:cBhvr>
                                    </p:animEffect>
                                  </p:childTnLst>
                                </p:cTn>
                              </p:par>
                              <p:par>
                                <p:cTn id="11" presetID="10" presetClass="entr" presetSubtype="0" fill="hold" nodeType="withEffect">
                                  <p:stCondLst>
                                    <p:cond delay="50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000"/>
                                        <p:tgtEl>
                                          <p:spTgt spid="4"/>
                                        </p:tgtEl>
                                      </p:cBhvr>
                                    </p:animEffect>
                                  </p:childTnLst>
                                </p:cTn>
                              </p:par>
                              <p:par>
                                <p:cTn id="14" presetID="10" presetClass="entr" presetSubtype="0" fill="hold" nodeType="withEffect">
                                  <p:stCondLst>
                                    <p:cond delay="75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par>
                                <p:cTn id="17" presetID="10" presetClass="entr" presetSubtype="0" fill="hold" nodeType="withEffect">
                                  <p:stCondLst>
                                    <p:cond delay="100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2000"/>
                                        <p:tgtEl>
                                          <p:spTgt spid="6"/>
                                        </p:tgtEl>
                                      </p:cBhvr>
                                    </p:animEffect>
                                  </p:childTnLst>
                                </p:cTn>
                              </p:par>
                              <p:par>
                                <p:cTn id="20" presetID="10" presetClass="entr" presetSubtype="0" fill="hold" nodeType="withEffect">
                                  <p:stCondLst>
                                    <p:cond delay="125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childTnLst>
                                </p:cTn>
                              </p:par>
                              <p:par>
                                <p:cTn id="23" presetID="10" presetClass="entr" presetSubtype="0" fill="hold" nodeType="withEffect">
                                  <p:stCondLst>
                                    <p:cond delay="150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2000"/>
                                        <p:tgtEl>
                                          <p:spTgt spid="10"/>
                                        </p:tgtEl>
                                      </p:cBhvr>
                                    </p:animEffect>
                                  </p:childTnLst>
                                </p:cTn>
                              </p:par>
                              <p:par>
                                <p:cTn id="26" presetID="10" presetClass="entr" presetSubtype="0" fill="hold" nodeType="withEffect">
                                  <p:stCondLst>
                                    <p:cond delay="175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2000"/>
                                        <p:tgtEl>
                                          <p:spTgt spid="11"/>
                                        </p:tgtEl>
                                      </p:cBhvr>
                                    </p:animEffect>
                                  </p:childTnLst>
                                </p:cTn>
                              </p:par>
                              <p:par>
                                <p:cTn id="29" presetID="10" presetClass="entr" presetSubtype="0" fill="hold" nodeType="withEffect">
                                  <p:stCondLst>
                                    <p:cond delay="200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2000"/>
                                        <p:tgtEl>
                                          <p:spTgt spid="12"/>
                                        </p:tgtEl>
                                      </p:cBhvr>
                                    </p:animEffect>
                                  </p:childTnLst>
                                </p:cTn>
                              </p:par>
                              <p:par>
                                <p:cTn id="32" presetID="10" presetClass="entr" presetSubtype="0" fill="hold" nodeType="withEffect">
                                  <p:stCondLst>
                                    <p:cond delay="225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2000"/>
                                        <p:tgtEl>
                                          <p:spTgt spid="13"/>
                                        </p:tgtEl>
                                      </p:cBhvr>
                                    </p:animEffect>
                                  </p:childTnLst>
                                </p:cTn>
                              </p:par>
                              <p:par>
                                <p:cTn id="35" presetID="10" presetClass="entr" presetSubtype="0" fill="hold" nodeType="withEffect">
                                  <p:stCondLst>
                                    <p:cond delay="250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NAHRO-PPT">
  <a:themeElements>
    <a:clrScheme name="NAHRO">
      <a:dk1>
        <a:sysClr val="windowText" lastClr="000000"/>
      </a:dk1>
      <a:lt1>
        <a:sysClr val="window" lastClr="FFFFFF"/>
      </a:lt1>
      <a:dk2>
        <a:srgbClr val="961E1F"/>
      </a:dk2>
      <a:lt2>
        <a:srgbClr val="E7E6E6"/>
      </a:lt2>
      <a:accent1>
        <a:srgbClr val="961E1F"/>
      </a:accent1>
      <a:accent2>
        <a:srgbClr val="F78214"/>
      </a:accent2>
      <a:accent3>
        <a:srgbClr val="99BF0E"/>
      </a:accent3>
      <a:accent4>
        <a:srgbClr val="1BAFD1"/>
      </a:accent4>
      <a:accent5>
        <a:srgbClr val="365902"/>
      </a:accent5>
      <a:accent6>
        <a:srgbClr val="333333"/>
      </a:accent6>
      <a:hlink>
        <a:srgbClr val="520303"/>
      </a:hlink>
      <a:folHlink>
        <a:srgbClr val="520303"/>
      </a:folHlink>
    </a:clrScheme>
    <a:fontScheme name="NAHRO Header &amp; Body">
      <a:majorFont>
        <a:latin typeface="Arial"/>
        <a:ea typeface=""/>
        <a:cs typeface=""/>
      </a:majorFont>
      <a:minorFont>
        <a:latin typeface="Arial"/>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HRO-PPT" id="{375D3B50-B27F-472B-BE39-404DCD67D364}" vid="{4F373A31-EBF4-438B-A9F4-553A3F290672}"/>
    </a:ext>
  </a:extLst>
</a:theme>
</file>

<file path=ppt/theme/theme2.xml><?xml version="1.0" encoding="utf-8"?>
<a:theme xmlns:a="http://schemas.openxmlformats.org/drawingml/2006/main" name="Custom Design">
  <a:themeElements>
    <a:clrScheme name="NAHRO">
      <a:dk1>
        <a:sysClr val="windowText" lastClr="000000"/>
      </a:dk1>
      <a:lt1>
        <a:sysClr val="window" lastClr="FFFFFF"/>
      </a:lt1>
      <a:dk2>
        <a:srgbClr val="961E1F"/>
      </a:dk2>
      <a:lt2>
        <a:srgbClr val="E7E6E6"/>
      </a:lt2>
      <a:accent1>
        <a:srgbClr val="961E1F"/>
      </a:accent1>
      <a:accent2>
        <a:srgbClr val="F78214"/>
      </a:accent2>
      <a:accent3>
        <a:srgbClr val="99BF0E"/>
      </a:accent3>
      <a:accent4>
        <a:srgbClr val="1BAFD1"/>
      </a:accent4>
      <a:accent5>
        <a:srgbClr val="365902"/>
      </a:accent5>
      <a:accent6>
        <a:srgbClr val="333333"/>
      </a:accent6>
      <a:hlink>
        <a:srgbClr val="520303"/>
      </a:hlink>
      <a:folHlink>
        <a:srgbClr val="520303"/>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Custom 65">
      <a:dk1>
        <a:srgbClr val="381534"/>
      </a:dk1>
      <a:lt1>
        <a:srgbClr val="FFFFFF"/>
      </a:lt1>
      <a:dk2>
        <a:srgbClr val="381534"/>
      </a:dk2>
      <a:lt2>
        <a:srgbClr val="E7E6E6"/>
      </a:lt2>
      <a:accent1>
        <a:srgbClr val="1FB9B6"/>
      </a:accent1>
      <a:accent2>
        <a:srgbClr val="381534"/>
      </a:accent2>
      <a:accent3>
        <a:srgbClr val="EA7624"/>
      </a:accent3>
      <a:accent4>
        <a:srgbClr val="5461AD"/>
      </a:accent4>
      <a:accent5>
        <a:srgbClr val="BB4026"/>
      </a:accent5>
      <a:accent6>
        <a:srgbClr val="391333"/>
      </a:accent6>
      <a:hlink>
        <a:srgbClr val="1FB8B6"/>
      </a:hlink>
      <a:folHlink>
        <a:srgbClr val="1BB8B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LHFA_1502700-25_Conference_PPT" id="{A2BCAA9D-609C-3B4D-B29B-8737A93FF7DB}" vid="{3486931D-2213-F94F-9CA9-ADE4A3F175A4}"/>
    </a:ext>
  </a:extLst>
</a:theme>
</file>

<file path=ppt/theme/theme4.xml><?xml version="1.0" encoding="utf-8"?>
<a:theme xmlns:a="http://schemas.openxmlformats.org/drawingml/2006/main" name="1_NAHRO-PPT">
  <a:themeElements>
    <a:clrScheme name="NAHRO">
      <a:dk1>
        <a:sysClr val="windowText" lastClr="000000"/>
      </a:dk1>
      <a:lt1>
        <a:sysClr val="window" lastClr="FFFFFF"/>
      </a:lt1>
      <a:dk2>
        <a:srgbClr val="961E1F"/>
      </a:dk2>
      <a:lt2>
        <a:srgbClr val="E7E6E6"/>
      </a:lt2>
      <a:accent1>
        <a:srgbClr val="961E1F"/>
      </a:accent1>
      <a:accent2>
        <a:srgbClr val="F78214"/>
      </a:accent2>
      <a:accent3>
        <a:srgbClr val="99BF0E"/>
      </a:accent3>
      <a:accent4>
        <a:srgbClr val="1BAFD1"/>
      </a:accent4>
      <a:accent5>
        <a:srgbClr val="365902"/>
      </a:accent5>
      <a:accent6>
        <a:srgbClr val="333333"/>
      </a:accent6>
      <a:hlink>
        <a:srgbClr val="520303"/>
      </a:hlink>
      <a:folHlink>
        <a:srgbClr val="520303"/>
      </a:folHlink>
    </a:clrScheme>
    <a:fontScheme name="NAHRO Header &amp; Body">
      <a:majorFont>
        <a:latin typeface="Arial"/>
        <a:ea typeface=""/>
        <a:cs typeface=""/>
      </a:majorFont>
      <a:minorFont>
        <a:latin typeface="Arial"/>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HRO-PPT" id="{375D3B50-B27F-472B-BE39-404DCD67D364}" vid="{4F373A31-EBF4-438B-A9F4-553A3F290672}"/>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AA55F76F11FD4FAEA99659021167F2" ma:contentTypeVersion="12" ma:contentTypeDescription="Create a new document." ma:contentTypeScope="" ma:versionID="848d9498084ff2317b4c1a524609e612">
  <xsd:schema xmlns:xsd="http://www.w3.org/2001/XMLSchema" xmlns:xs="http://www.w3.org/2001/XMLSchema" xmlns:p="http://schemas.microsoft.com/office/2006/metadata/properties" xmlns:ns2="f4335389-30d4-4f5b-b2ca-60949611aaaa" xmlns:ns3="11374eab-2a09-4405-86a3-a73745bbd5b1" targetNamespace="http://schemas.microsoft.com/office/2006/metadata/properties" ma:root="true" ma:fieldsID="21abe06305bb778b8e4ac3034324dfdf" ns2:_="" ns3:_="">
    <xsd:import namespace="f4335389-30d4-4f5b-b2ca-60949611aaaa"/>
    <xsd:import namespace="11374eab-2a09-4405-86a3-a73745bbd5b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335389-30d4-4f5b-b2ca-60949611aaa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4b03b860-6bba-4cdc-99e2-f040c26adac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1374eab-2a09-4405-86a3-a73745bbd5b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322f3e3e-f094-4022-891a-27df1da25f30}" ma:internalName="TaxCatchAll" ma:showField="CatchAllData" ma:web="11374eab-2a09-4405-86a3-a73745bbd5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335389-30d4-4f5b-b2ca-60949611aaaa">
      <Terms xmlns="http://schemas.microsoft.com/office/infopath/2007/PartnerControls"/>
    </lcf76f155ced4ddcb4097134ff3c332f>
    <TaxCatchAll xmlns="11374eab-2a09-4405-86a3-a73745bbd5b1" xsi:nil="true"/>
  </documentManagement>
</p:properties>
</file>

<file path=customXml/itemProps1.xml><?xml version="1.0" encoding="utf-8"?>
<ds:datastoreItem xmlns:ds="http://schemas.openxmlformats.org/officeDocument/2006/customXml" ds:itemID="{FF0F7C47-FED3-4A28-BE73-F58EFE59EEB5}">
  <ds:schemaRefs>
    <ds:schemaRef ds:uri="http://schemas.microsoft.com/sharepoint/v3/contenttype/forms"/>
  </ds:schemaRefs>
</ds:datastoreItem>
</file>

<file path=customXml/itemProps2.xml><?xml version="1.0" encoding="utf-8"?>
<ds:datastoreItem xmlns:ds="http://schemas.openxmlformats.org/officeDocument/2006/customXml" ds:itemID="{56CF90D0-A5A5-4318-8BF0-C4408BA996F4}">
  <ds:schemaRefs>
    <ds:schemaRef ds:uri="11374eab-2a09-4405-86a3-a73745bbd5b1"/>
    <ds:schemaRef ds:uri="f4335389-30d4-4f5b-b2ca-60949611aaa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F6DBDB7-CED0-44FE-8669-9A0CC57D00E8}">
  <ds:schemaRefs>
    <ds:schemaRef ds:uri="http://schemas.microsoft.com/office/2006/documentManagement/types"/>
    <ds:schemaRef ds:uri="http://purl.org/dc/elements/1.1/"/>
    <ds:schemaRef ds:uri="http://schemas.microsoft.com/office/infopath/2007/PartnerControls"/>
    <ds:schemaRef ds:uri="11374eab-2a09-4405-86a3-a73745bbd5b1"/>
    <ds:schemaRef ds:uri="http://purl.org/dc/dcmitype/"/>
    <ds:schemaRef ds:uri="http://purl.org/dc/terms/"/>
    <ds:schemaRef ds:uri="f4335389-30d4-4f5b-b2ca-60949611aaaa"/>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3702</Words>
  <Application>Microsoft Office PowerPoint</Application>
  <PresentationFormat>Widescreen</PresentationFormat>
  <Paragraphs>507</Paragraphs>
  <Slides>50</Slides>
  <Notes>43</Notes>
  <HiddenSlides>0</HiddenSlides>
  <MMClips>1</MMClips>
  <ScaleCrop>false</ScaleCrop>
  <HeadingPairs>
    <vt:vector size="4" baseType="variant">
      <vt:variant>
        <vt:lpstr>Theme</vt:lpstr>
      </vt:variant>
      <vt:variant>
        <vt:i4>4</vt:i4>
      </vt:variant>
      <vt:variant>
        <vt:lpstr>Slide Titles</vt:lpstr>
      </vt:variant>
      <vt:variant>
        <vt:i4>50</vt:i4>
      </vt:variant>
    </vt:vector>
  </HeadingPairs>
  <TitlesOfParts>
    <vt:vector size="54" baseType="lpstr">
      <vt:lpstr>NAHRO-PPT</vt:lpstr>
      <vt:lpstr>Custom Design</vt:lpstr>
      <vt:lpstr>Office Theme</vt:lpstr>
      <vt:lpstr>1_NAHRO-PPT</vt:lpstr>
      <vt:lpstr>Housing Landscape and the Road Ahead</vt:lpstr>
      <vt:lpstr>PowerPoint Presentation</vt:lpstr>
      <vt:lpstr>PowerPoint Presentation</vt:lpstr>
      <vt:lpstr>PowerPoint Presentation</vt:lpstr>
      <vt:lpstr>NAHRO is the …</vt:lpstr>
      <vt:lpstr>PowerPoint Presentation</vt:lpstr>
      <vt:lpstr>PowerPoint Presentation</vt:lpstr>
      <vt:lpstr>PowerPoint Presentation</vt:lpstr>
      <vt:lpstr>  WE LIFT EACH OTHER UP</vt:lpstr>
      <vt:lpstr>PowerPoint Presentation</vt:lpstr>
      <vt:lpstr>PowerPoint Presentation</vt:lpstr>
      <vt:lpstr>Housing Supply Gap</vt:lpstr>
      <vt:lpstr>Renters Are Increasingly Cost Burdened</vt:lpstr>
      <vt:lpstr>Income Is Not Keeping Pace with Rent</vt:lpstr>
      <vt:lpstr>PowerPoint Presentation</vt:lpstr>
      <vt:lpstr>PowerPoint Presentation</vt:lpstr>
      <vt:lpstr>Estimated U.S. Homeless Population</vt:lpstr>
      <vt:lpstr>PowerPoint Presentation</vt:lpstr>
      <vt:lpstr>PowerPoint Presentation</vt:lpstr>
      <vt:lpstr> 2 Housing Bills/2 Chambers</vt:lpstr>
      <vt:lpstr> 21st Century Road to Housing Act</vt:lpstr>
      <vt:lpstr>PowerPoint Presentation</vt:lpstr>
      <vt:lpstr>Appropriations</vt:lpstr>
      <vt:lpstr>PowerPoint Presentation</vt:lpstr>
      <vt:lpstr>General Provisions in FY 27 Budget</vt:lpstr>
      <vt:lpstr>PowerPoint Presentation</vt:lpstr>
      <vt:lpstr>HUD Priorities</vt:lpstr>
      <vt:lpstr>Priority 1: Immigration</vt:lpstr>
      <vt:lpstr>PowerPoint Presentation</vt:lpstr>
      <vt:lpstr>PowerPoint Presentation</vt:lpstr>
      <vt:lpstr>PowerPoint Presentation</vt:lpstr>
      <vt:lpstr>Priority 2: Term Limits / Work Reqs</vt:lpstr>
      <vt:lpstr>PowerPoint Presentation</vt:lpstr>
      <vt:lpstr>Priority 3 &amp; 4: Repositioning Public Housing</vt:lpstr>
      <vt:lpstr>Public Housing Capital Fund</vt:lpstr>
      <vt:lpstr>PowerPoint Presentation</vt:lpstr>
      <vt:lpstr>Priority 5: Efficiency</vt:lpstr>
      <vt:lpstr>Delays Continue</vt:lpstr>
      <vt:lpstr>Housing Headwinds</vt:lpstr>
      <vt:lpstr>PowerPoint Presentation</vt:lpstr>
      <vt:lpstr>PowerPoint Presentation</vt:lpstr>
      <vt:lpstr>PowerPoint Presentation</vt:lpstr>
      <vt:lpstr>PowerPoint Presentation</vt:lpstr>
      <vt:lpstr>Partner Resources</vt:lpstr>
      <vt:lpstr>PowerPoint Presentation</vt:lpstr>
      <vt:lpstr>Secure Homes, Strong Communities</vt:lpstr>
      <vt:lpstr>Updates and Trainings</vt:lpstr>
      <vt:lpstr>Stay in Touch with NAHRO</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Housing Landscape and the Road Ahead</dc:title>
  <dc:creator>Catherine Berry</dc:creator>
  <cp:lastModifiedBy>Georgi Banna</cp:lastModifiedBy>
  <cp:revision>4</cp:revision>
  <dcterms:created xsi:type="dcterms:W3CDTF">2026-03-25T16:41:49Z</dcterms:created>
  <dcterms:modified xsi:type="dcterms:W3CDTF">2026-05-05T12:34:35Z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0x01010089AA55F76F11FD4FAEA99659021167F2</vt:lpwstr>
  </property>
  <property fmtid="{D5CDD505-2E9C-101B-9397-08002B2CF9AE}" pid="3" name="MediaServiceImageTags">
    <vt:lpwstr/>
  </property>
</Properties>
</file>